
<file path=[Content_Types].xml><?xml version="1.0" encoding="utf-8"?>
<Types xmlns="http://schemas.openxmlformats.org/package/2006/content-types">
  <Default Extension="0&amp;ixid=NHwxMjA3fDA" ContentType="image/jpeg"/>
  <Default Extension="jpeg" ContentType="image/jpeg"/>
  <Default Extension="org&amp;utm_campaign=index&amp;utm_content=thumbnail" ContentType="image/pn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309" r:id="rId5"/>
    <p:sldId id="551" r:id="rId6"/>
    <p:sldId id="569" r:id="rId7"/>
    <p:sldId id="552" r:id="rId8"/>
    <p:sldId id="554" r:id="rId9"/>
    <p:sldId id="570" r:id="rId10"/>
    <p:sldId id="556" r:id="rId11"/>
    <p:sldId id="328" r:id="rId12"/>
    <p:sldId id="275" r:id="rId13"/>
    <p:sldId id="276" r:id="rId14"/>
    <p:sldId id="557" r:id="rId15"/>
    <p:sldId id="559" r:id="rId16"/>
    <p:sldId id="277" r:id="rId17"/>
    <p:sldId id="280" r:id="rId18"/>
    <p:sldId id="558" r:id="rId19"/>
    <p:sldId id="305" r:id="rId20"/>
    <p:sldId id="560" r:id="rId21"/>
    <p:sldId id="561" r:id="rId22"/>
    <p:sldId id="562" r:id="rId23"/>
    <p:sldId id="563" r:id="rId24"/>
    <p:sldId id="564" r:id="rId25"/>
    <p:sldId id="565" r:id="rId26"/>
    <p:sldId id="566" r:id="rId27"/>
    <p:sldId id="56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5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49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10/20/2026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10/20/2026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465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7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2" y="2292098"/>
            <a:ext cx="10096500" cy="2219691"/>
          </a:xfrm>
        </p:spPr>
        <p:txBody>
          <a:bodyPr anchor="ctr">
            <a:normAutofit/>
          </a:bodyPr>
          <a:lstStyle>
            <a:lvl1pPr algn="l">
              <a:defRPr sz="33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8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3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10/20/2026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8"/>
            <a:ext cx="5734051" cy="2219691"/>
          </a:xfrm>
        </p:spPr>
        <p:txBody>
          <a:bodyPr anchor="ctr">
            <a:normAutofit/>
          </a:bodyPr>
          <a:lstStyle>
            <a:lvl1pPr algn="l">
              <a:defRPr sz="3300" cap="all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8"/>
            <a:ext cx="573405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35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6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grpSp>
        <p:nvGrpSpPr>
          <p:cNvPr id="14" name="Group 13"/>
          <p:cNvGrpSpPr/>
          <p:nvPr/>
        </p:nvGrpSpPr>
        <p:grpSpPr>
          <a:xfrm>
            <a:off x="0" y="1143004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2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4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4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350"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2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1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3300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1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2" y="1600202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2" y="1600202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1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1" y="2424112"/>
            <a:ext cx="4919472" cy="37480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2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50" y="1600201"/>
            <a:ext cx="5445252" cy="457200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2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201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15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2" y="365125"/>
            <a:ext cx="17145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10/20/2026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5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1" y="76200"/>
            <a:ext cx="9980683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902" y="6356355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60" y="6356350"/>
            <a:ext cx="6323083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9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3" y="6356355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9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5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1350"/>
        </a:spcBef>
        <a:buFont typeface="Wingdings" panose="05000000000000000000" pitchFamily="2" charset="2"/>
        <a:buChar char="§"/>
        <a:defRPr sz="2800" b="1" kern="1200">
          <a:solidFill>
            <a:schemeClr val="accent1">
              <a:lumMod val="7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§"/>
        <a:defRPr sz="2400" b="1" kern="1200">
          <a:solidFill>
            <a:schemeClr val="accent1">
              <a:lumMod val="7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§"/>
        <a:defRPr sz="1800" b="1" kern="1200">
          <a:solidFill>
            <a:schemeClr val="accent1">
              <a:lumMod val="7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§"/>
        <a:defRPr sz="1800" b="1" kern="1200">
          <a:solidFill>
            <a:schemeClr val="accent1">
              <a:lumMod val="7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450"/>
        </a:spcBef>
        <a:buFont typeface="Wingdings" panose="05000000000000000000" pitchFamily="2" charset="2"/>
        <a:buChar char="§"/>
        <a:defRPr sz="1800" b="1" kern="1200">
          <a:solidFill>
            <a:schemeClr val="accent1">
              <a:lumMod val="7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 userDrawn="1">
          <p15:clr>
            <a:srgbClr val="F26B43"/>
          </p15:clr>
        </p15:guide>
        <p15:guide id="2" pos="6984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0&amp;ixid=NHwxMjA3fDA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org&amp;utm_campaign=index&amp;utm_content=thumbnai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2323528" y="4563696"/>
            <a:ext cx="4300538" cy="955565"/>
          </a:xfrm>
        </p:spPr>
        <p:txBody>
          <a:bodyPr>
            <a:normAutofit/>
          </a:bodyPr>
          <a:lstStyle/>
          <a:p>
            <a:r>
              <a:rPr lang="en-US" sz="2400" dirty="0"/>
              <a:t>Lect. Dr. Tudor C</a:t>
            </a:r>
            <a:r>
              <a:rPr lang="ro-RO" sz="2400" dirty="0" err="1"/>
              <a:t>ălinici</a:t>
            </a:r>
            <a:endParaRPr lang="en-US" sz="2400" dirty="0"/>
          </a:p>
        </p:txBody>
      </p:sp>
      <p:pic>
        <p:nvPicPr>
          <p:cNvPr id="4" name="Picture Placeholder 3" descr="Open book on table, blurred shelves of books in background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/>
      </p:pic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95133" y="2294304"/>
            <a:ext cx="6783296" cy="2408768"/>
          </a:xfrm>
        </p:spPr>
        <p:txBody>
          <a:bodyPr anchor="ctr">
            <a:normAutofit fontScale="90000"/>
          </a:bodyPr>
          <a:lstStyle/>
          <a:p>
            <a:r>
              <a:rPr lang="en-US" sz="5400" dirty="0"/>
              <a:t>Descriptive statistics. Quantitative variables</a:t>
            </a:r>
          </a:p>
        </p:txBody>
      </p:sp>
    </p:spTree>
    <p:extLst>
      <p:ext uri="{BB962C8B-B14F-4D97-AF65-F5344CB8AC3E}">
        <p14:creationId xmlns:p14="http://schemas.microsoft.com/office/powerpoint/2010/main" val="376999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81AFE-DC3B-5586-13C6-1732F59ED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Average – Arithmetical mean - Mean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CBA045-5459-488C-8C9D-46011684D43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156732" y="2955471"/>
                <a:ext cx="7486650" cy="3678594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Most common and most used parameter to summarize quantitative variables</a:t>
                </a:r>
              </a:p>
              <a:p>
                <a:r>
                  <a:rPr lang="en-US" dirty="0"/>
                  <a:t>If we consider the data as x</a:t>
                </a:r>
                <a:r>
                  <a:rPr lang="en-US" baseline="-25000" dirty="0"/>
                  <a:t>1</a:t>
                </a:r>
                <a:r>
                  <a:rPr lang="en-US" dirty="0"/>
                  <a:t>, x</a:t>
                </a:r>
                <a:r>
                  <a:rPr lang="en-US" baseline="-25000" dirty="0"/>
                  <a:t>2</a:t>
                </a:r>
                <a:r>
                  <a:rPr lang="en-US" dirty="0"/>
                  <a:t>, … , </a:t>
                </a:r>
                <a:r>
                  <a:rPr lang="en-US" dirty="0" err="1"/>
                  <a:t>x</a:t>
                </a:r>
                <a:r>
                  <a:rPr lang="en-US" baseline="-25000" dirty="0" err="1"/>
                  <a:t>n</a:t>
                </a:r>
                <a:r>
                  <a:rPr lang="en-US" dirty="0"/>
                  <a:t> we’ll note the mean as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</m:oMath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Interpretation: Normally, we expect that most of the values are around the mean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BCBA045-5459-488C-8C9D-46011684D43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6732" y="2955471"/>
                <a:ext cx="7486650" cy="3678594"/>
              </a:xfrm>
              <a:blipFill>
                <a:blip r:embed="rId2"/>
                <a:stretch>
                  <a:fillRect l="-2687" t="-2819" r="-20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F0F55DAE-2553-167D-6168-7582CB76C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6607" y="1665624"/>
            <a:ext cx="4496190" cy="108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523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510095-44CB-FD9E-9B0B-C76736E1A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ACCC6-6E8A-ABE1-AAC7-09DA328B8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– Age – Quantitative variable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B56EE-924B-86D2-E60F-8EC7DECBD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Mean = 20</a:t>
            </a:r>
          </a:p>
          <a:p>
            <a:endParaRPr lang="en-US" dirty="0"/>
          </a:p>
          <a:p>
            <a:r>
              <a:rPr lang="en-US" dirty="0"/>
              <a:t>Interpretation: Normally, most of the people in my sample have the age around 20 years</a:t>
            </a:r>
          </a:p>
        </p:txBody>
      </p:sp>
    </p:spTree>
    <p:extLst>
      <p:ext uri="{BB962C8B-B14F-4D97-AF65-F5344CB8AC3E}">
        <p14:creationId xmlns:p14="http://schemas.microsoft.com/office/powerpoint/2010/main" val="3938958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1B3D1-EE20-4BE2-A32D-048FD279E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BDCE3-CCC3-BF99-E0E9-8537FB523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Extreme values ​​will reduce the ability to estimate of  the mean.</a:t>
            </a:r>
          </a:p>
          <a:p>
            <a:endParaRPr lang="en-US" dirty="0"/>
          </a:p>
          <a:p>
            <a:r>
              <a:rPr lang="en-US" dirty="0"/>
              <a:t>Sometimes other parameters are more useful to report the expected</a:t>
            </a:r>
          </a:p>
        </p:txBody>
      </p:sp>
    </p:spTree>
    <p:extLst>
      <p:ext uri="{BB962C8B-B14F-4D97-AF65-F5344CB8AC3E}">
        <p14:creationId xmlns:p14="http://schemas.microsoft.com/office/powerpoint/2010/main" val="3706219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EACC1-DD3C-3259-CD4C-84305AB17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tendency parameters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F244A-6F67-A620-DAEB-CA8265616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2675" y="1600200"/>
            <a:ext cx="7486650" cy="4921898"/>
          </a:xfrm>
        </p:spPr>
        <p:txBody>
          <a:bodyPr>
            <a:normAutofit/>
          </a:bodyPr>
          <a:lstStyle/>
          <a:p>
            <a:r>
              <a:rPr lang="en-US" dirty="0"/>
              <a:t>Mean – Normally most of the data are around it</a:t>
            </a:r>
          </a:p>
          <a:p>
            <a:r>
              <a:rPr lang="en-US" dirty="0"/>
              <a:t>Median – Half of the data are less (more) than it</a:t>
            </a:r>
          </a:p>
          <a:p>
            <a:r>
              <a:rPr lang="en-US" dirty="0"/>
              <a:t>Mode – the most frequent value is it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For our data (Age) </a:t>
            </a:r>
          </a:p>
          <a:p>
            <a:pPr lvl="1"/>
            <a:r>
              <a:rPr lang="en-US" dirty="0"/>
              <a:t>Mean = 20</a:t>
            </a:r>
          </a:p>
          <a:p>
            <a:pPr lvl="1"/>
            <a:r>
              <a:rPr lang="en-US" dirty="0"/>
              <a:t>Median = 20</a:t>
            </a:r>
          </a:p>
          <a:p>
            <a:pPr lvl="1"/>
            <a:r>
              <a:rPr lang="en-US" dirty="0"/>
              <a:t>Mode = 19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19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0CF7B5-D288-A276-B229-352813BD8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D01C7-30C9-DB03-CF56-8D8669ED5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Spreading parameters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FC773-B62E-0DF9-7941-B7810BEF9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Minimum</a:t>
            </a:r>
          </a:p>
          <a:p>
            <a:r>
              <a:rPr lang="en-US" dirty="0"/>
              <a:t>Maximum</a:t>
            </a:r>
          </a:p>
          <a:p>
            <a:r>
              <a:rPr lang="en-US" dirty="0"/>
              <a:t>Range  = (Maximum – Minimum)</a:t>
            </a:r>
          </a:p>
          <a:p>
            <a:endParaRPr lang="en-US" dirty="0"/>
          </a:p>
          <a:p>
            <a:r>
              <a:rPr lang="en-US" dirty="0"/>
              <a:t>For our data (Age) </a:t>
            </a:r>
          </a:p>
          <a:p>
            <a:pPr lvl="1"/>
            <a:r>
              <a:rPr lang="en-US" dirty="0"/>
              <a:t>Minimum=17 </a:t>
            </a:r>
            <a:endParaRPr lang="en-US" strike="sngStrike" dirty="0"/>
          </a:p>
          <a:p>
            <a:pPr lvl="1"/>
            <a:r>
              <a:rPr lang="en-US" dirty="0"/>
              <a:t>Maximum = 27 </a:t>
            </a:r>
          </a:p>
          <a:p>
            <a:pPr lvl="1"/>
            <a:r>
              <a:rPr lang="en-US" dirty="0"/>
              <a:t>Range = 10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420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42469-DA81-73A3-5F63-9675A22B7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</a:t>
            </a:r>
            <a:r>
              <a:rPr lang="en-US" dirty="0"/>
              <a:t>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9E07A-47F0-8BA7-DE8F-2E9402580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209" y="4355063"/>
            <a:ext cx="11336694" cy="16935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this sample, normally, most of the students are around 20. Half of the students are more than 20 years old. The youngest students are 17-year-old and the oldest is 27-year-old (10 years difference). The most frequent age is 19.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9A83B8-4506-C9DF-2F6B-4F49E6C82781}"/>
              </a:ext>
            </a:extLst>
          </p:cNvPr>
          <p:cNvSpPr txBox="1"/>
          <p:nvPr/>
        </p:nvSpPr>
        <p:spPr>
          <a:xfrm>
            <a:off x="333570" y="1989081"/>
            <a:ext cx="60975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sz="2400" dirty="0"/>
              <a:t>Minimum=17 </a:t>
            </a:r>
            <a:endParaRPr lang="en-US" sz="2400" strike="sngStrike" dirty="0"/>
          </a:p>
          <a:p>
            <a:pPr lvl="1"/>
            <a:r>
              <a:rPr lang="en-US" sz="2400" dirty="0"/>
              <a:t>Maximum = 27 </a:t>
            </a:r>
          </a:p>
          <a:p>
            <a:pPr lvl="1"/>
            <a:r>
              <a:rPr lang="en-US" sz="2400" dirty="0"/>
              <a:t>Range = 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18E58E-E481-73B0-C7C2-E78DAB824041}"/>
              </a:ext>
            </a:extLst>
          </p:cNvPr>
          <p:cNvSpPr txBox="1"/>
          <p:nvPr/>
        </p:nvSpPr>
        <p:spPr>
          <a:xfrm>
            <a:off x="3776566" y="1971743"/>
            <a:ext cx="60975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sz="2400" dirty="0"/>
              <a:t>Mean = 20</a:t>
            </a:r>
          </a:p>
          <a:p>
            <a:pPr lvl="1"/>
            <a:r>
              <a:rPr lang="en-US" sz="2400" dirty="0"/>
              <a:t>Median = 20</a:t>
            </a:r>
          </a:p>
          <a:p>
            <a:pPr lvl="1"/>
            <a:r>
              <a:rPr lang="en-US" sz="2400" dirty="0"/>
              <a:t>Mode = 19</a:t>
            </a:r>
          </a:p>
        </p:txBody>
      </p:sp>
    </p:spTree>
    <p:extLst>
      <p:ext uri="{BB962C8B-B14F-4D97-AF65-F5344CB8AC3E}">
        <p14:creationId xmlns:p14="http://schemas.microsoft.com/office/powerpoint/2010/main" val="117468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Ex</a:t>
            </a:r>
            <a:r>
              <a:rPr lang="en-US" dirty="0"/>
              <a:t>ample – Age(years)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447800"/>
            <a:ext cx="8991600" cy="48006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/>
              <a:t>Sample</a:t>
            </a:r>
            <a:r>
              <a:rPr lang="ro-RO" dirty="0"/>
              <a:t> 1: </a:t>
            </a:r>
          </a:p>
          <a:p>
            <a:pPr marL="82296" indent="0" algn="ctr">
              <a:buNone/>
            </a:pPr>
            <a:r>
              <a:rPr lang="en-US" dirty="0"/>
              <a:t>18</a:t>
            </a:r>
            <a:r>
              <a:rPr lang="ro-RO" dirty="0"/>
              <a:t> </a:t>
            </a:r>
            <a:r>
              <a:rPr lang="en-US" dirty="0"/>
              <a:t>19</a:t>
            </a:r>
            <a:r>
              <a:rPr lang="ro-RO" dirty="0"/>
              <a:t> </a:t>
            </a:r>
            <a:r>
              <a:rPr lang="en-US" dirty="0"/>
              <a:t>20</a:t>
            </a:r>
            <a:r>
              <a:rPr lang="ro-RO" dirty="0"/>
              <a:t> </a:t>
            </a:r>
            <a:r>
              <a:rPr lang="en-US" dirty="0"/>
              <a:t>21</a:t>
            </a:r>
            <a:r>
              <a:rPr lang="ro-RO" dirty="0"/>
              <a:t> </a:t>
            </a:r>
            <a:r>
              <a:rPr lang="en-US" dirty="0"/>
              <a:t>23</a:t>
            </a:r>
            <a:r>
              <a:rPr lang="ro-RO" dirty="0"/>
              <a:t> </a:t>
            </a:r>
            <a:r>
              <a:rPr lang="en-US" dirty="0"/>
              <a:t>24</a:t>
            </a:r>
            <a:r>
              <a:rPr lang="ro-RO" dirty="0"/>
              <a:t> </a:t>
            </a:r>
            <a:r>
              <a:rPr lang="en-US" dirty="0"/>
              <a:t>25</a:t>
            </a:r>
            <a:r>
              <a:rPr lang="ro-RO" dirty="0"/>
              <a:t> </a:t>
            </a:r>
            <a:r>
              <a:rPr lang="en-US" dirty="0"/>
              <a:t>26</a:t>
            </a:r>
            <a:r>
              <a:rPr lang="ro-RO" dirty="0"/>
              <a:t> </a:t>
            </a:r>
            <a:r>
              <a:rPr lang="en-US" dirty="0"/>
              <a:t>27</a:t>
            </a:r>
            <a:r>
              <a:rPr lang="ro-RO" dirty="0"/>
              <a:t> </a:t>
            </a:r>
            <a:r>
              <a:rPr lang="en-US" dirty="0"/>
              <a:t>28</a:t>
            </a:r>
            <a:endParaRPr lang="ro-RO" dirty="0"/>
          </a:p>
          <a:p>
            <a:pPr marL="82296" indent="0" algn="ctr">
              <a:buNone/>
            </a:pPr>
            <a:r>
              <a:rPr lang="ro-RO" dirty="0"/>
              <a:t>Min=18;Max=28, Median 23,5; </a:t>
            </a:r>
            <a:r>
              <a:rPr lang="ro-RO" dirty="0" err="1"/>
              <a:t>Me</a:t>
            </a:r>
            <a:r>
              <a:rPr lang="en-US" dirty="0"/>
              <a:t>an</a:t>
            </a:r>
            <a:r>
              <a:rPr lang="ro-RO" dirty="0"/>
              <a:t>: 23,1</a:t>
            </a:r>
          </a:p>
          <a:p>
            <a:pPr marL="82296" indent="0">
              <a:buNone/>
            </a:pPr>
            <a:r>
              <a:rPr lang="en-US" dirty="0"/>
              <a:t>Sample</a:t>
            </a:r>
            <a:r>
              <a:rPr lang="ro-RO" dirty="0"/>
              <a:t> 2: </a:t>
            </a:r>
          </a:p>
          <a:p>
            <a:pPr marL="82296" indent="0" algn="ctr">
              <a:buNone/>
            </a:pPr>
            <a:r>
              <a:rPr lang="en-US" dirty="0"/>
              <a:t>18</a:t>
            </a:r>
            <a:r>
              <a:rPr lang="ro-RO" dirty="0"/>
              <a:t> </a:t>
            </a:r>
            <a:r>
              <a:rPr lang="en-US" dirty="0"/>
              <a:t>1</a:t>
            </a:r>
            <a:r>
              <a:rPr lang="ro-RO" dirty="0"/>
              <a:t>8 18 19 </a:t>
            </a:r>
            <a:r>
              <a:rPr lang="en-US" dirty="0"/>
              <a:t>2</a:t>
            </a:r>
            <a:r>
              <a:rPr lang="ro-RO" dirty="0"/>
              <a:t>0           </a:t>
            </a:r>
            <a:r>
              <a:rPr lang="en-US" dirty="0"/>
              <a:t>	2</a:t>
            </a:r>
            <a:r>
              <a:rPr lang="ro-RO" dirty="0"/>
              <a:t>7 </a:t>
            </a:r>
            <a:r>
              <a:rPr lang="en-US" dirty="0"/>
              <a:t>2</a:t>
            </a:r>
            <a:r>
              <a:rPr lang="ro-RO" dirty="0"/>
              <a:t>7 </a:t>
            </a:r>
            <a:r>
              <a:rPr lang="en-US" dirty="0"/>
              <a:t>2</a:t>
            </a:r>
            <a:r>
              <a:rPr lang="ro-RO" dirty="0"/>
              <a:t>8 </a:t>
            </a:r>
            <a:r>
              <a:rPr lang="en-US" dirty="0"/>
              <a:t>2</a:t>
            </a:r>
            <a:r>
              <a:rPr lang="ro-RO" dirty="0"/>
              <a:t>8 </a:t>
            </a:r>
            <a:r>
              <a:rPr lang="en-US" dirty="0"/>
              <a:t>28</a:t>
            </a:r>
            <a:endParaRPr lang="ro-RO" dirty="0"/>
          </a:p>
          <a:p>
            <a:pPr marL="82296" indent="0" algn="ctr">
              <a:buNone/>
            </a:pPr>
            <a:r>
              <a:rPr lang="ro-RO" dirty="0"/>
              <a:t>Min=18;Max=28, Median 23,5; </a:t>
            </a:r>
            <a:r>
              <a:rPr lang="ro-RO" dirty="0" err="1"/>
              <a:t>Me</a:t>
            </a:r>
            <a:r>
              <a:rPr lang="en-US" dirty="0"/>
              <a:t>an</a:t>
            </a:r>
            <a:r>
              <a:rPr lang="ro-RO" dirty="0"/>
              <a:t>: 23,1</a:t>
            </a:r>
          </a:p>
          <a:p>
            <a:pPr marL="82296" indent="0">
              <a:buNone/>
            </a:pPr>
            <a:r>
              <a:rPr lang="en-US" dirty="0"/>
              <a:t>Sample</a:t>
            </a:r>
            <a:r>
              <a:rPr lang="ro-RO" dirty="0"/>
              <a:t>  3: </a:t>
            </a:r>
          </a:p>
          <a:p>
            <a:pPr marL="82296" indent="0" algn="ctr">
              <a:buNone/>
            </a:pPr>
            <a:r>
              <a:rPr lang="en-US" dirty="0"/>
              <a:t>18</a:t>
            </a:r>
            <a:r>
              <a:rPr lang="ro-RO" dirty="0"/>
              <a:t> 20	   23 23 23 </a:t>
            </a:r>
            <a:r>
              <a:rPr lang="en-US" dirty="0"/>
              <a:t>2</a:t>
            </a:r>
            <a:r>
              <a:rPr lang="ro-RO" dirty="0"/>
              <a:t>4 </a:t>
            </a:r>
            <a:r>
              <a:rPr lang="en-US" dirty="0"/>
              <a:t>2</a:t>
            </a:r>
            <a:r>
              <a:rPr lang="ro-RO" dirty="0"/>
              <a:t>4 </a:t>
            </a:r>
            <a:r>
              <a:rPr lang="en-US" dirty="0"/>
              <a:t>2</a:t>
            </a:r>
            <a:r>
              <a:rPr lang="ro-RO" dirty="0"/>
              <a:t>4 </a:t>
            </a:r>
            <a:r>
              <a:rPr lang="en-US" dirty="0"/>
              <a:t>2</a:t>
            </a:r>
            <a:r>
              <a:rPr lang="ro-RO" dirty="0"/>
              <a:t>4 		</a:t>
            </a:r>
            <a:r>
              <a:rPr lang="en-US" dirty="0"/>
              <a:t>28</a:t>
            </a:r>
            <a:endParaRPr lang="ro-RO" dirty="0"/>
          </a:p>
          <a:p>
            <a:pPr marL="82296" indent="0" algn="ctr">
              <a:buNone/>
            </a:pPr>
            <a:r>
              <a:rPr lang="ro-RO" dirty="0"/>
              <a:t>Min=18;Max=28, Median 23,5; </a:t>
            </a:r>
            <a:r>
              <a:rPr lang="ro-RO" dirty="0" err="1"/>
              <a:t>Me</a:t>
            </a:r>
            <a:r>
              <a:rPr lang="en-US" dirty="0"/>
              <a:t>an</a:t>
            </a:r>
            <a:r>
              <a:rPr lang="ro-RO" dirty="0"/>
              <a:t>: 23,1</a:t>
            </a:r>
          </a:p>
          <a:p>
            <a:pPr marL="82296" indent="0" algn="ctr">
              <a:buNone/>
            </a:pPr>
            <a:endParaRPr lang="en-US" dirty="0"/>
          </a:p>
          <a:p>
            <a:pPr marL="82296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41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Variance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1143000"/>
          </a:xfrm>
        </p:spPr>
        <p:txBody>
          <a:bodyPr/>
          <a:lstStyle/>
          <a:p>
            <a:r>
              <a:rPr lang="en-US" dirty="0"/>
              <a:t>Presents the dispersion of the data around the mean</a:t>
            </a: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1" y="2514600"/>
            <a:ext cx="3995451" cy="1219200"/>
          </a:xfrm>
          <a:prstGeom prst="rect">
            <a:avLst/>
          </a:prstGeom>
          <a:noFill/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09800" y="4613563"/>
            <a:ext cx="8229600" cy="1406237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dirty="0"/>
              <a:t>For the data</a:t>
            </a:r>
            <a:r>
              <a:rPr lang="ro-RO" dirty="0"/>
              <a:t>:10, 20, 20, 30, 30, 40; </a:t>
            </a:r>
            <a:r>
              <a:rPr lang="ro-RO" dirty="0" err="1"/>
              <a:t>Me</a:t>
            </a:r>
            <a:r>
              <a:rPr lang="en-US" dirty="0"/>
              <a:t>an</a:t>
            </a:r>
            <a:r>
              <a:rPr lang="ro-RO" dirty="0"/>
              <a:t> = 25</a:t>
            </a:r>
          </a:p>
          <a:p>
            <a:pPr marL="82296" indent="0" algn="ctr">
              <a:buNone/>
            </a:pPr>
            <a:r>
              <a:rPr lang="ro-RO" dirty="0"/>
              <a:t>Vari</a:t>
            </a:r>
            <a:r>
              <a:rPr lang="en-US" dirty="0" err="1"/>
              <a:t>ance</a:t>
            </a:r>
            <a:r>
              <a:rPr lang="ro-RO" dirty="0"/>
              <a:t> = </a:t>
            </a:r>
            <a:r>
              <a:rPr lang="en-US" dirty="0"/>
              <a:t>[</a:t>
            </a:r>
            <a:r>
              <a:rPr lang="ro-RO" dirty="0"/>
              <a:t>(20-25)</a:t>
            </a:r>
            <a:r>
              <a:rPr lang="ro-RO" baseline="30000" dirty="0"/>
              <a:t>2</a:t>
            </a:r>
            <a:r>
              <a:rPr lang="ro-RO" dirty="0"/>
              <a:t> +</a:t>
            </a:r>
            <a:r>
              <a:rPr lang="en-US" dirty="0"/>
              <a:t>(</a:t>
            </a:r>
            <a:r>
              <a:rPr lang="ro-RO" dirty="0"/>
              <a:t>10</a:t>
            </a:r>
            <a:r>
              <a:rPr lang="en-US" dirty="0"/>
              <a:t>-25)</a:t>
            </a:r>
            <a:r>
              <a:rPr lang="en-US" baseline="30000" dirty="0"/>
              <a:t>2</a:t>
            </a:r>
            <a:r>
              <a:rPr lang="ro-RO" dirty="0"/>
              <a:t>+</a:t>
            </a:r>
            <a:r>
              <a:rPr lang="en-US" dirty="0"/>
              <a:t>(</a:t>
            </a:r>
            <a:r>
              <a:rPr lang="ro-RO" dirty="0"/>
              <a:t>30</a:t>
            </a:r>
            <a:r>
              <a:rPr lang="en-US" dirty="0"/>
              <a:t>-25)</a:t>
            </a:r>
            <a:r>
              <a:rPr lang="en-US" baseline="30000" dirty="0"/>
              <a:t>2</a:t>
            </a:r>
            <a:r>
              <a:rPr lang="ro-RO" dirty="0"/>
              <a:t>+</a:t>
            </a:r>
            <a:endParaRPr lang="en-US" dirty="0"/>
          </a:p>
          <a:p>
            <a:pPr marL="82296" indent="0" algn="ctr">
              <a:buNone/>
            </a:pPr>
            <a:r>
              <a:rPr lang="en-US" dirty="0"/>
              <a:t>+</a:t>
            </a:r>
            <a:r>
              <a:rPr lang="ro-RO" dirty="0"/>
              <a:t>40</a:t>
            </a:r>
            <a:r>
              <a:rPr lang="en-US" dirty="0"/>
              <a:t>-25)</a:t>
            </a:r>
            <a:r>
              <a:rPr lang="en-US" baseline="30000" dirty="0"/>
              <a:t>2</a:t>
            </a:r>
            <a:r>
              <a:rPr lang="ro-RO" dirty="0"/>
              <a:t>+</a:t>
            </a:r>
            <a:r>
              <a:rPr lang="en-US" dirty="0"/>
              <a:t>(</a:t>
            </a:r>
            <a:r>
              <a:rPr lang="ro-RO" dirty="0"/>
              <a:t>30</a:t>
            </a:r>
            <a:r>
              <a:rPr lang="en-US" dirty="0"/>
              <a:t>-25)</a:t>
            </a:r>
            <a:r>
              <a:rPr lang="en-US" baseline="30000" dirty="0"/>
              <a:t>2</a:t>
            </a:r>
            <a:r>
              <a:rPr lang="ro-RO" dirty="0"/>
              <a:t>+</a:t>
            </a:r>
            <a:r>
              <a:rPr lang="en-US" dirty="0"/>
              <a:t>(</a:t>
            </a:r>
            <a:r>
              <a:rPr lang="ro-RO" dirty="0"/>
              <a:t>20</a:t>
            </a:r>
            <a:r>
              <a:rPr lang="en-US" dirty="0"/>
              <a:t>-25)</a:t>
            </a:r>
            <a:r>
              <a:rPr lang="en-US" baseline="30000" dirty="0"/>
              <a:t>2</a:t>
            </a:r>
            <a:r>
              <a:rPr lang="en-US" dirty="0"/>
              <a:t>]</a:t>
            </a:r>
            <a:r>
              <a:rPr lang="ro-RO" dirty="0"/>
              <a:t>/6 = </a:t>
            </a:r>
            <a:r>
              <a:rPr lang="en-US" dirty="0"/>
              <a:t>550/6=91.66</a:t>
            </a:r>
            <a:endParaRPr lang="ro-RO" dirty="0"/>
          </a:p>
          <a:p>
            <a:endParaRPr lang="ro-RO" dirty="0"/>
          </a:p>
          <a:p>
            <a:pPr>
              <a:buFont typeface="Wingdings 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033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Standard deviation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28800" y="3276600"/>
                <a:ext cx="8686800" cy="1371600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For the data</a:t>
                </a:r>
                <a:r>
                  <a:rPr lang="ro-RO" dirty="0"/>
                  <a:t>: 20, 10, 30, 40, 30, 20;</a:t>
                </a:r>
                <a:r>
                  <a:rPr lang="en-US" dirty="0"/>
                  <a:t> </a:t>
                </a:r>
              </a:p>
              <a:p>
                <a:r>
                  <a:rPr lang="en-US" dirty="0"/>
                  <a:t>Standard deviation 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/>
                          </a:rPr>
                          <m:t>91.66</m:t>
                        </m:r>
                      </m:e>
                    </m:rad>
                    <m:r>
                      <a:rPr lang="en-US" b="0" i="1" smtClean="0">
                        <a:latin typeface="Cambria Math"/>
                      </a:rPr>
                      <m:t>=9.57</m:t>
                    </m:r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8800" y="3276600"/>
                <a:ext cx="8686800" cy="1371600"/>
              </a:xfrm>
              <a:blipFill>
                <a:blip r:embed="rId2"/>
                <a:stretch>
                  <a:fillRect l="-2246" t="-75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5401" y="1219201"/>
            <a:ext cx="1772009" cy="809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6279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D9F76-E60C-0425-0D64-6927BB9E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 - 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1D628-A408-0F6C-2E36-37002043F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834" y="2671664"/>
            <a:ext cx="8630816" cy="2113384"/>
          </a:xfrm>
        </p:spPr>
        <p:txBody>
          <a:bodyPr>
            <a:normAutofit/>
          </a:bodyPr>
          <a:lstStyle/>
          <a:p>
            <a:r>
              <a:rPr lang="en-US" dirty="0"/>
              <a:t>Variance = S</a:t>
            </a:r>
            <a:r>
              <a:rPr lang="en-US" baseline="30000" dirty="0"/>
              <a:t>2</a:t>
            </a:r>
            <a:r>
              <a:rPr lang="en-US" dirty="0"/>
              <a:t>=3.47</a:t>
            </a:r>
          </a:p>
          <a:p>
            <a:r>
              <a:rPr lang="en-US" dirty="0"/>
              <a:t>Standard deviation S=1.86</a:t>
            </a:r>
          </a:p>
          <a:p>
            <a:pPr marL="0" indent="0">
              <a:buNone/>
            </a:pPr>
            <a:r>
              <a:rPr lang="en-US" dirty="0"/>
              <a:t>Normally, most of the students in the sample have the age in the interval [20-1.86  ,  20+1.86] - [18.14  , 21.86] - years</a:t>
            </a:r>
          </a:p>
        </p:txBody>
      </p:sp>
    </p:spTree>
    <p:extLst>
      <p:ext uri="{BB962C8B-B14F-4D97-AF65-F5344CB8AC3E}">
        <p14:creationId xmlns:p14="http://schemas.microsoft.com/office/powerpoint/2010/main" val="2045734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CD787-66CE-2A8E-2F9D-A06D09B4D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Homogeneity</a:t>
            </a:r>
          </a:p>
        </p:txBody>
      </p:sp>
      <p:pic>
        <p:nvPicPr>
          <p:cNvPr id="4" name="Picture 3" descr="Group of army standing outdoor - Free Photo on Unsplash">
            <a:extLst>
              <a:ext uri="{FF2B5EF4-FFF2-40B4-BE49-F238E27FC236}">
                <a16:creationId xmlns:a16="http://schemas.microsoft.com/office/drawing/2014/main" id="{A63B62ED-0FD0-C666-822B-954CB0D50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0491" y="1600201"/>
            <a:ext cx="3834881" cy="25565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8F44C8-1C0B-4743-9A2F-291914A9DECE}"/>
              </a:ext>
            </a:extLst>
          </p:cNvPr>
          <p:cNvSpPr txBox="1"/>
          <p:nvPr/>
        </p:nvSpPr>
        <p:spPr>
          <a:xfrm>
            <a:off x="5965371" y="2716467"/>
            <a:ext cx="2631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Homogeneous group</a:t>
            </a:r>
          </a:p>
        </p:txBody>
      </p:sp>
      <p:pic>
        <p:nvPicPr>
          <p:cNvPr id="6" name="Picture 5" descr="That's a wrap on Europe on Earth! 🇪🇺 What started as a group of  individuals from different countries ended as an inspiring, unified  community. As Partnership 11 within @generationeurope_network – The Academy,">
            <a:extLst>
              <a:ext uri="{FF2B5EF4-FFF2-40B4-BE49-F238E27FC236}">
                <a16:creationId xmlns:a16="http://schemas.microsoft.com/office/drawing/2014/main" id="{89A020EC-A464-B11D-2B73-F930D67E7D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631" y="3965367"/>
            <a:ext cx="3322265" cy="26578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29F0CC-E45E-A950-20EE-3FDBE01FA0BF}"/>
              </a:ext>
            </a:extLst>
          </p:cNvPr>
          <p:cNvSpPr txBox="1"/>
          <p:nvPr/>
        </p:nvSpPr>
        <p:spPr>
          <a:xfrm>
            <a:off x="3688704" y="5205632"/>
            <a:ext cx="2808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Heterogeneous group</a:t>
            </a:r>
          </a:p>
        </p:txBody>
      </p:sp>
    </p:spTree>
    <p:extLst>
      <p:ext uri="{BB962C8B-B14F-4D97-AF65-F5344CB8AC3E}">
        <p14:creationId xmlns:p14="http://schemas.microsoft.com/office/powerpoint/2010/main" val="3904970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The coefficient of variation</a:t>
            </a:r>
            <a:br>
              <a:rPr lang="en-US" dirty="0"/>
            </a:br>
            <a:endParaRPr lang="en-US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43200" y="3657600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defRPr/>
            </a:pPr>
            <a:endParaRPr lang="en-US" sz="4300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22727" y="1524001"/>
            <a:ext cx="1546547" cy="1209675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743200" y="3244335"/>
            <a:ext cx="7162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For the data</a:t>
            </a:r>
            <a:r>
              <a:rPr lang="ro-RO" sz="3200" dirty="0"/>
              <a:t>: 20, 10, 30, 40, 30, 20;</a:t>
            </a:r>
            <a:endParaRPr lang="en-US" sz="3200" dirty="0"/>
          </a:p>
          <a:p>
            <a:r>
              <a:rPr lang="ro-RO" sz="3200" dirty="0"/>
              <a:t> </a:t>
            </a:r>
            <a:r>
              <a:rPr lang="ro-RO" sz="3200" dirty="0" err="1"/>
              <a:t>Me</a:t>
            </a:r>
            <a:r>
              <a:rPr lang="en-US" sz="3200" dirty="0"/>
              <a:t>an</a:t>
            </a:r>
            <a:r>
              <a:rPr lang="ro-RO" sz="3200" dirty="0"/>
              <a:t> = 25</a:t>
            </a:r>
            <a:r>
              <a:rPr lang="en-US" sz="3200" dirty="0"/>
              <a:t>; Standard deviation = 9.57</a:t>
            </a:r>
          </a:p>
          <a:p>
            <a:endParaRPr lang="en-US" sz="3200" dirty="0"/>
          </a:p>
          <a:p>
            <a:r>
              <a:rPr lang="en-US" sz="3200" dirty="0"/>
              <a:t>CV = 9.57/25 = 0.38 </a:t>
            </a:r>
            <a:endParaRPr lang="ro-RO" sz="3200" dirty="0"/>
          </a:p>
        </p:txBody>
      </p:sp>
    </p:spTree>
    <p:extLst>
      <p:ext uri="{BB962C8B-B14F-4D97-AF65-F5344CB8AC3E}">
        <p14:creationId xmlns:p14="http://schemas.microsoft.com/office/powerpoint/2010/main" val="39101565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Level of the homogeneity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1283" y="1600200"/>
            <a:ext cx="8649477" cy="45720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If</a:t>
            </a:r>
            <a:r>
              <a:rPr lang="ro-RO" dirty="0"/>
              <a:t> CV </a:t>
            </a:r>
            <a:r>
              <a:rPr lang="en-US" dirty="0"/>
              <a:t>&lt;10% - homogeneous data</a:t>
            </a:r>
            <a:endParaRPr lang="ro-RO" dirty="0"/>
          </a:p>
          <a:p>
            <a:endParaRPr lang="ro-RO" dirty="0"/>
          </a:p>
          <a:p>
            <a:r>
              <a:rPr lang="en-US" dirty="0"/>
              <a:t>If</a:t>
            </a:r>
            <a:r>
              <a:rPr lang="ro-RO" dirty="0"/>
              <a:t> CV  </a:t>
            </a:r>
            <a:r>
              <a:rPr lang="en-US" dirty="0"/>
              <a:t>is between</a:t>
            </a:r>
            <a:r>
              <a:rPr lang="ro-RO" dirty="0"/>
              <a:t> 10 % </a:t>
            </a:r>
            <a:r>
              <a:rPr lang="en-US" dirty="0"/>
              <a:t>and</a:t>
            </a:r>
            <a:r>
              <a:rPr lang="ro-RO" dirty="0"/>
              <a:t> 20 % </a:t>
            </a:r>
            <a:r>
              <a:rPr lang="en-US" dirty="0"/>
              <a:t>-relative homogeneous data</a:t>
            </a:r>
            <a:endParaRPr lang="ro-RO" dirty="0"/>
          </a:p>
          <a:p>
            <a:endParaRPr lang="ro-RO" dirty="0"/>
          </a:p>
          <a:p>
            <a:r>
              <a:rPr lang="en-US" dirty="0"/>
              <a:t>If</a:t>
            </a:r>
            <a:r>
              <a:rPr lang="ro-RO" dirty="0"/>
              <a:t> CV  </a:t>
            </a:r>
            <a:r>
              <a:rPr lang="en-US" dirty="0"/>
              <a:t>is between</a:t>
            </a:r>
            <a:r>
              <a:rPr lang="ro-RO" dirty="0"/>
              <a:t> </a:t>
            </a:r>
            <a:r>
              <a:rPr lang="en-US" dirty="0"/>
              <a:t>2</a:t>
            </a:r>
            <a:r>
              <a:rPr lang="ro-RO" dirty="0"/>
              <a:t>0 % </a:t>
            </a:r>
            <a:r>
              <a:rPr lang="en-US" dirty="0"/>
              <a:t>and</a:t>
            </a:r>
            <a:r>
              <a:rPr lang="ro-RO" dirty="0"/>
              <a:t> </a:t>
            </a:r>
            <a:r>
              <a:rPr lang="en-US" dirty="0"/>
              <a:t>3</a:t>
            </a:r>
            <a:r>
              <a:rPr lang="ro-RO" dirty="0"/>
              <a:t>0 % </a:t>
            </a:r>
            <a:r>
              <a:rPr lang="en-US" dirty="0"/>
              <a:t>- relative heterogeneous data</a:t>
            </a:r>
            <a:endParaRPr lang="ro-RO" dirty="0"/>
          </a:p>
          <a:p>
            <a:endParaRPr lang="ro-RO" dirty="0"/>
          </a:p>
          <a:p>
            <a:r>
              <a:rPr lang="en-US" dirty="0"/>
              <a:t>If</a:t>
            </a:r>
            <a:r>
              <a:rPr lang="ro-RO" dirty="0"/>
              <a:t> CV </a:t>
            </a:r>
            <a:r>
              <a:rPr lang="en-US" dirty="0"/>
              <a:t>&gt;30% - heterogeneous data</a:t>
            </a:r>
            <a:endParaRPr lang="ro-RO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243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28B5E-0FE3-8821-83AB-2B8AA3195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- 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AC64C-3B2D-EE89-BA5B-6F718A5E0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080" y="2824843"/>
            <a:ext cx="8259340" cy="1208314"/>
          </a:xfrm>
        </p:spPr>
        <p:txBody>
          <a:bodyPr>
            <a:normAutofit/>
          </a:bodyPr>
          <a:lstStyle/>
          <a:p>
            <a:r>
              <a:rPr lang="en-US" dirty="0"/>
              <a:t>Mean = 20, </a:t>
            </a:r>
            <a:r>
              <a:rPr lang="en-US" dirty="0" err="1"/>
              <a:t>StDev</a:t>
            </a:r>
            <a:r>
              <a:rPr lang="en-US" dirty="0"/>
              <a:t>=1.86, CV = 9.3%</a:t>
            </a:r>
          </a:p>
          <a:p>
            <a:r>
              <a:rPr lang="en-US" dirty="0"/>
              <a:t>According to the age, the group is homogeneous</a:t>
            </a:r>
          </a:p>
        </p:txBody>
      </p:sp>
    </p:spTree>
    <p:extLst>
      <p:ext uri="{BB962C8B-B14F-4D97-AF65-F5344CB8AC3E}">
        <p14:creationId xmlns:p14="http://schemas.microsoft.com/office/powerpoint/2010/main" val="10434320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Localization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Quartiles (Q1, Q2, Q3)</a:t>
            </a:r>
            <a:endParaRPr lang="ro-RO" dirty="0"/>
          </a:p>
          <a:p>
            <a:r>
              <a:rPr lang="ro-RO" dirty="0" err="1"/>
              <a:t>Percentile</a:t>
            </a:r>
            <a:r>
              <a:rPr lang="en-US" dirty="0"/>
              <a:t>s (%)</a:t>
            </a:r>
            <a:endParaRPr lang="ro-RO" dirty="0"/>
          </a:p>
          <a:p>
            <a:endParaRPr lang="en-US" dirty="0"/>
          </a:p>
          <a:p>
            <a:endParaRPr lang="ro-RO" dirty="0"/>
          </a:p>
        </p:txBody>
      </p:sp>
      <p:pic>
        <p:nvPicPr>
          <p:cNvPr id="4" name="Picture 3" descr="Percentiles and Quartiles - Rohanur Rahman - Medium">
            <a:extLst>
              <a:ext uri="{FF2B5EF4-FFF2-40B4-BE49-F238E27FC236}">
                <a16:creationId xmlns:a16="http://schemas.microsoft.com/office/drawing/2014/main" id="{E7DB4371-A997-342B-7800-E440E291C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967" y="2807416"/>
            <a:ext cx="6858000" cy="363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840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3A5980-5C3B-B933-898B-7289BCB0F7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B815A-D3E9-179B-8E51-4FB875F88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- 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5D8C7-3F31-BBF0-5A22-39AA7C43C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158" y="2382417"/>
            <a:ext cx="11784564" cy="2093166"/>
          </a:xfrm>
        </p:spPr>
        <p:txBody>
          <a:bodyPr>
            <a:normAutofit/>
          </a:bodyPr>
          <a:lstStyle/>
          <a:p>
            <a:r>
              <a:rPr lang="en-US" dirty="0"/>
              <a:t>Q1 = 19, Q2=20, Q3 = 21In this sample 25% of the students are less or equal </a:t>
            </a:r>
            <a:r>
              <a:rPr lang="en-US"/>
              <a:t>than 19 </a:t>
            </a:r>
            <a:r>
              <a:rPr lang="en-US" dirty="0"/>
              <a:t>years old, 50% of the students are at </a:t>
            </a:r>
            <a:r>
              <a:rPr lang="en-US"/>
              <a:t>least 20 </a:t>
            </a:r>
            <a:r>
              <a:rPr lang="en-US" dirty="0"/>
              <a:t>years old, 75% of the students are at least 21 years old</a:t>
            </a:r>
          </a:p>
        </p:txBody>
      </p:sp>
    </p:spTree>
    <p:extLst>
      <p:ext uri="{BB962C8B-B14F-4D97-AF65-F5344CB8AC3E}">
        <p14:creationId xmlns:p14="http://schemas.microsoft.com/office/powerpoint/2010/main" val="7559016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7A21E-F84F-A936-C2EE-6826E5070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Charts – Histogram and Box and Whisker</a:t>
            </a:r>
          </a:p>
        </p:txBody>
      </p:sp>
      <p:pic>
        <p:nvPicPr>
          <p:cNvPr id="4" name="Picture 3" descr="Histogram - Wikipedia">
            <a:extLst>
              <a:ext uri="{FF2B5EF4-FFF2-40B4-BE49-F238E27FC236}">
                <a16:creationId xmlns:a16="http://schemas.microsoft.com/office/drawing/2014/main" id="{2E2CB903-A0E5-C595-37E5-5B9258839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2315" y="1892948"/>
            <a:ext cx="3537468" cy="3537468"/>
          </a:xfrm>
          <a:prstGeom prst="rect">
            <a:avLst/>
          </a:prstGeom>
        </p:spPr>
      </p:pic>
      <p:pic>
        <p:nvPicPr>
          <p:cNvPr id="5" name="Picture 4" descr="Box and Whisker Plots - Learn about this chart and its tools">
            <a:extLst>
              <a:ext uri="{FF2B5EF4-FFF2-40B4-BE49-F238E27FC236}">
                <a16:creationId xmlns:a16="http://schemas.microsoft.com/office/drawing/2014/main" id="{321CC33F-9BCF-067E-C45B-597DC4A8A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6355" y="1892949"/>
            <a:ext cx="3855078" cy="404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641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B4376-2273-B94B-61F0-D0569296B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284D4-67A8-15BD-A6CC-ADAC97406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7265" y="1600201"/>
            <a:ext cx="8082060" cy="825759"/>
          </a:xfrm>
        </p:spPr>
        <p:txBody>
          <a:bodyPr>
            <a:normAutofit/>
          </a:bodyPr>
          <a:lstStyle/>
          <a:p>
            <a:r>
              <a:rPr lang="en-US" dirty="0"/>
              <a:t>Presents the distribution of the quantitative variable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PIC">
            <a:extLst>
              <a:ext uri="{FF2B5EF4-FFF2-40B4-BE49-F238E27FC236}">
                <a16:creationId xmlns:a16="http://schemas.microsoft.com/office/drawing/2014/main" id="{CAC2E2D6-E3ED-10ED-7E58-BA6742B17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907" y="2852997"/>
            <a:ext cx="3811555" cy="2733738"/>
          </a:xfrm>
          <a:prstGeom prst="rect">
            <a:avLst/>
          </a:prstGeom>
        </p:spPr>
      </p:pic>
      <p:pic>
        <p:nvPicPr>
          <p:cNvPr id="7" name="Picture 6" descr="PIC">
            <a:extLst>
              <a:ext uri="{FF2B5EF4-FFF2-40B4-BE49-F238E27FC236}">
                <a16:creationId xmlns:a16="http://schemas.microsoft.com/office/drawing/2014/main" id="{AD5FFB8B-79F0-B166-E517-D3CAB95EF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6068" y="1974875"/>
            <a:ext cx="2750985" cy="1958608"/>
          </a:xfrm>
          <a:prstGeom prst="rect">
            <a:avLst/>
          </a:prstGeom>
        </p:spPr>
      </p:pic>
      <p:pic>
        <p:nvPicPr>
          <p:cNvPr id="8" name="Picture 7" descr="PIC">
            <a:extLst>
              <a:ext uri="{FF2B5EF4-FFF2-40B4-BE49-F238E27FC236}">
                <a16:creationId xmlns:a16="http://schemas.microsoft.com/office/drawing/2014/main" id="{27B68A5B-D1E4-233F-11B1-2C1D7AA670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4964" y="4404533"/>
            <a:ext cx="2702088" cy="19586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09EF93-C447-6E06-1204-22A65D321CBA}"/>
              </a:ext>
            </a:extLst>
          </p:cNvPr>
          <p:cNvSpPr txBox="1"/>
          <p:nvPr/>
        </p:nvSpPr>
        <p:spPr>
          <a:xfrm>
            <a:off x="2027853" y="5840963"/>
            <a:ext cx="32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Symmetrical data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694176-8B43-19E0-E3D5-1D6A9C34E82C}"/>
              </a:ext>
            </a:extLst>
          </p:cNvPr>
          <p:cNvSpPr txBox="1"/>
          <p:nvPr/>
        </p:nvSpPr>
        <p:spPr>
          <a:xfrm>
            <a:off x="7316067" y="4035200"/>
            <a:ext cx="32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Positively (right skewed) data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B268C7-9A29-91BA-578A-0D4F26E2E990}"/>
              </a:ext>
            </a:extLst>
          </p:cNvPr>
          <p:cNvSpPr txBox="1"/>
          <p:nvPr/>
        </p:nvSpPr>
        <p:spPr>
          <a:xfrm>
            <a:off x="7244533" y="6412468"/>
            <a:ext cx="32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Negatively (left skewed data)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DEB525-343D-46D4-7CD6-2F8FC2F4479C}"/>
              </a:ext>
            </a:extLst>
          </p:cNvPr>
          <p:cNvSpPr txBox="1"/>
          <p:nvPr/>
        </p:nvSpPr>
        <p:spPr>
          <a:xfrm>
            <a:off x="2352677" y="6288833"/>
            <a:ext cx="2147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Skew ≈ 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1EB3DB5-99EF-EFC0-DC86-3D815637911D}"/>
              </a:ext>
            </a:extLst>
          </p:cNvPr>
          <p:cNvSpPr txBox="1"/>
          <p:nvPr/>
        </p:nvSpPr>
        <p:spPr>
          <a:xfrm>
            <a:off x="6004056" y="2795291"/>
            <a:ext cx="2147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Skew &gt; 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2B35937-955D-F3F5-EC0F-0203DF4953A2}"/>
              </a:ext>
            </a:extLst>
          </p:cNvPr>
          <p:cNvSpPr txBox="1"/>
          <p:nvPr/>
        </p:nvSpPr>
        <p:spPr>
          <a:xfrm>
            <a:off x="6095433" y="5257800"/>
            <a:ext cx="2147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Skew &lt; -1</a:t>
            </a:r>
          </a:p>
        </p:txBody>
      </p:sp>
    </p:spTree>
    <p:extLst>
      <p:ext uri="{BB962C8B-B14F-4D97-AF65-F5344CB8AC3E}">
        <p14:creationId xmlns:p14="http://schemas.microsoft.com/office/powerpoint/2010/main" val="3592982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20DE4-9542-740E-4D94-8E8177A5C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93076-D571-565C-8E13-4DD70F19C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2675" y="1600200"/>
            <a:ext cx="7486650" cy="928396"/>
          </a:xfrm>
        </p:spPr>
        <p:txBody>
          <a:bodyPr/>
          <a:lstStyle/>
          <a:p>
            <a:r>
              <a:rPr lang="en-US" dirty="0"/>
              <a:t>Uniform distribution</a:t>
            </a:r>
          </a:p>
        </p:txBody>
      </p:sp>
      <p:pic>
        <p:nvPicPr>
          <p:cNvPr id="4" name="Picture 3" descr="PIC">
            <a:extLst>
              <a:ext uri="{FF2B5EF4-FFF2-40B4-BE49-F238E27FC236}">
                <a16:creationId xmlns:a16="http://schemas.microsoft.com/office/drawing/2014/main" id="{DBFE2225-2279-EE3A-51C7-EFC789AE7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2064399"/>
            <a:ext cx="6628832" cy="475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4436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3E5CC-0445-22D6-E60C-9A9F5EEAF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AC428F-05CF-B89F-C5E2-19E4F7133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7484" y="5246914"/>
            <a:ext cx="7486650" cy="1611086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Mesokurtic – Kurt ≈ 0</a:t>
            </a:r>
          </a:p>
          <a:p>
            <a:pPr algn="ctr"/>
            <a:r>
              <a:rPr lang="en-US" dirty="0"/>
              <a:t>Platykurtic – Kurt &gt;1</a:t>
            </a:r>
          </a:p>
          <a:p>
            <a:pPr algn="ctr"/>
            <a:r>
              <a:rPr lang="en-US" dirty="0"/>
              <a:t>Leptokurtic – Kurt &lt; -1</a:t>
            </a:r>
          </a:p>
        </p:txBody>
      </p:sp>
      <p:pic>
        <p:nvPicPr>
          <p:cNvPr id="4" name="Picture 3" descr="Describing and Summarizing Data – Quantitative Analysis in Exercise and  Sport Science">
            <a:extLst>
              <a:ext uri="{FF2B5EF4-FFF2-40B4-BE49-F238E27FC236}">
                <a16:creationId xmlns:a16="http://schemas.microsoft.com/office/drawing/2014/main" id="{5300E720-49A2-1EDB-B729-4D922483F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027" y="1314062"/>
            <a:ext cx="5085586" cy="393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942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973B1-682E-C3E6-ABFD-C88EFC489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 and Whiskers Chart</a:t>
            </a:r>
          </a:p>
        </p:txBody>
      </p:sp>
      <p:pic>
        <p:nvPicPr>
          <p:cNvPr id="4" name="Picture 3" descr="Box Plot Generator | Box &amp; Whisker Plot Maker, Free">
            <a:extLst>
              <a:ext uri="{FF2B5EF4-FFF2-40B4-BE49-F238E27FC236}">
                <a16:creationId xmlns:a16="http://schemas.microsoft.com/office/drawing/2014/main" id="{98CE69A9-F791-A875-8B35-4119D2B9A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288" y="1321368"/>
            <a:ext cx="5211399" cy="28971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5301B5-27B1-97AE-7258-64462F5FF6C9}"/>
              </a:ext>
            </a:extLst>
          </p:cNvPr>
          <p:cNvSpPr txBox="1"/>
          <p:nvPr/>
        </p:nvSpPr>
        <p:spPr>
          <a:xfrm>
            <a:off x="177282" y="4243972"/>
            <a:ext cx="118872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In a </a:t>
            </a:r>
            <a:r>
              <a:rPr lang="en-US" sz="2000" b="1" dirty="0"/>
              <a:t>box-and-whisker plot</a:t>
            </a:r>
            <a:r>
              <a:rPr lang="en-US" sz="2000" dirty="0"/>
              <a:t>, the whiskers usually extend to the most extreme data values within the following limits:</a:t>
            </a:r>
          </a:p>
          <a:p>
            <a:pPr lvl="0" algn="ctr"/>
            <a:r>
              <a:rPr lang="en-US" sz="2000" b="1" dirty="0"/>
              <a:t>Lower limit:</a:t>
            </a:r>
            <a:r>
              <a:rPr lang="en-US" sz="2000" dirty="0"/>
              <a:t> Q1 − 1.5 × IQR</a:t>
            </a:r>
          </a:p>
          <a:p>
            <a:pPr lvl="0" algn="ctr"/>
            <a:r>
              <a:rPr lang="en-US" sz="2000" b="1" dirty="0"/>
              <a:t>Upper limit:</a:t>
            </a:r>
            <a:r>
              <a:rPr lang="en-US" sz="2000" dirty="0"/>
              <a:t> Q3 + 1.5 × IQR</a:t>
            </a:r>
          </a:p>
          <a:p>
            <a:pPr algn="ctr"/>
            <a:r>
              <a:rPr lang="en-US" sz="2000" dirty="0"/>
              <a:t>where IQR = Q3 − Q1.</a:t>
            </a:r>
          </a:p>
          <a:p>
            <a:r>
              <a:rPr lang="en-US" sz="2000" dirty="0"/>
              <a:t>Therefore, </a:t>
            </a:r>
            <a:r>
              <a:rPr lang="en-US" sz="2000" b="1" dirty="0"/>
              <a:t>the length of each whisker is not necessarily 1.5 × IQR</a:t>
            </a:r>
            <a:r>
              <a:rPr lang="en-US" sz="2000" dirty="0"/>
              <a:t>: it starts at the edge of the box and extends to the farthest observation within the corresponding limit. Values beyond these limits are plotted separately as </a:t>
            </a:r>
            <a:r>
              <a:rPr lang="en-US" sz="2000" b="1" dirty="0"/>
              <a:t>outliers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10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F96BA-A147-E637-4697-C71B608A8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 and whiskers – One group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F5548D-8E57-9F70-DD2A-56458B346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6832" y="1797433"/>
            <a:ext cx="4038600" cy="4038600"/>
          </a:xfrm>
          <a:prstGeom prst="rect">
            <a:avLst/>
          </a:prstGeom>
        </p:spPr>
      </p:pic>
      <p:pic>
        <p:nvPicPr>
          <p:cNvPr id="9" name="Picture 8" descr="Box and Whisker Plots- How To Guide | Code Technology">
            <a:extLst>
              <a:ext uri="{FF2B5EF4-FFF2-40B4-BE49-F238E27FC236}">
                <a16:creationId xmlns:a16="http://schemas.microsoft.com/office/drawing/2014/main" id="{5AA65E9F-5472-D962-4834-8965041F90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319" y="1872079"/>
            <a:ext cx="4387448" cy="387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411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3A412-6DA0-42F1-C258-216E73015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Box and Whisker  - comparing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97975-879C-65F9-7579-C4B7EAA905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Box Plot in Data Science: Uses, Examples &amp; Interpretation">
            <a:extLst>
              <a:ext uri="{FF2B5EF4-FFF2-40B4-BE49-F238E27FC236}">
                <a16:creationId xmlns:a16="http://schemas.microsoft.com/office/drawing/2014/main" id="{0AAF876A-5C76-64C8-EC0B-32B0F3E2A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613" y="1314450"/>
            <a:ext cx="5143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962121"/>
      </p:ext>
    </p:extLst>
  </p:cSld>
  <p:clrMapOvr>
    <a:masterClrMapping/>
  </p:clrMapOvr>
</p:sld>
</file>

<file path=ppt/theme/theme1.xml><?xml version="1.0" encoding="utf-8"?>
<a:theme xmlns:a="http://schemas.openxmlformats.org/drawingml/2006/main" name="Academic Literature 16x9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CDDBB83-77C1-4099-A0AA-289882E745E2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873beb7-5857-4685-be1f-d57550cc96c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856</Words>
  <Application>Microsoft Office PowerPoint</Application>
  <PresentationFormat>Widescreen</PresentationFormat>
  <Paragraphs>114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Cambria Math</vt:lpstr>
      <vt:lpstr>Euphemia</vt:lpstr>
      <vt:lpstr>Wingdings</vt:lpstr>
      <vt:lpstr>Wingdings 2</vt:lpstr>
      <vt:lpstr>Academic Literature 16x9</vt:lpstr>
      <vt:lpstr>Descriptive statistics. Quantitative variables</vt:lpstr>
      <vt:lpstr>Average – Arithmetical mean - Mean</vt:lpstr>
      <vt:lpstr>Answer – Age – Quantitative variable</vt:lpstr>
      <vt:lpstr>Limitations</vt:lpstr>
      <vt:lpstr>Central tendency parameters</vt:lpstr>
      <vt:lpstr>Spreading parameters</vt:lpstr>
      <vt:lpstr>Example: Age</vt:lpstr>
      <vt:lpstr>Example – Age(years)</vt:lpstr>
      <vt:lpstr>The Variance</vt:lpstr>
      <vt:lpstr>Standard deviation</vt:lpstr>
      <vt:lpstr>Answer  - Age</vt:lpstr>
      <vt:lpstr>Homogeneity</vt:lpstr>
      <vt:lpstr>The coefficient of variation </vt:lpstr>
      <vt:lpstr>The Level of the homogeneity</vt:lpstr>
      <vt:lpstr>Answer - Age</vt:lpstr>
      <vt:lpstr>Localization</vt:lpstr>
      <vt:lpstr>Answer - Age</vt:lpstr>
      <vt:lpstr>Charts – Histogram and Box and Whisker</vt:lpstr>
      <vt:lpstr>Histogram</vt:lpstr>
      <vt:lpstr>Histogram</vt:lpstr>
      <vt:lpstr>Histogram</vt:lpstr>
      <vt:lpstr>Box and Whiskers Chart</vt:lpstr>
      <vt:lpstr>Box and whiskers – One group</vt:lpstr>
      <vt:lpstr>Box and Whisker  - comparing groups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title to research</dc:title>
  <dc:creator>Tudor Calinici</dc:creator>
  <cp:lastModifiedBy>Tudor Calinici</cp:lastModifiedBy>
  <cp:revision>32</cp:revision>
  <dcterms:created xsi:type="dcterms:W3CDTF">2020-12-06T09:26:55Z</dcterms:created>
  <dcterms:modified xsi:type="dcterms:W3CDTF">2026-10-20T11:40:17Z</dcterms:modified>
</cp:coreProperties>
</file>