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1" r:id="rId7"/>
    <p:sldId id="262" r:id="rId8"/>
    <p:sldId id="271" r:id="rId9"/>
    <p:sldId id="272" r:id="rId10"/>
    <p:sldId id="273" r:id="rId11"/>
    <p:sldId id="274" r:id="rId12"/>
    <p:sldId id="275" r:id="rId13"/>
    <p:sldId id="260" r:id="rId14"/>
    <p:sldId id="263" r:id="rId15"/>
    <p:sldId id="266" r:id="rId16"/>
    <p:sldId id="267" r:id="rId17"/>
    <p:sldId id="268" r:id="rId18"/>
    <p:sldId id="269" r:id="rId19"/>
    <p:sldId id="270" r:id="rId20"/>
    <p:sldId id="26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ECBA"/>
    <a:srgbClr val="FFDA8F"/>
    <a:srgbClr val="CEE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736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481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120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636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126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983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994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34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025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440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148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AB6A4-38D2-4BD4-ADB2-B0C71030EC81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FAE17-887B-4D7F-875F-7261FE435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647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Practical activity 9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C00000"/>
                </a:solidFill>
              </a:rPr>
              <a:t>...write your name here</a:t>
            </a:r>
            <a:endParaRPr 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30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Scenario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C00000"/>
                </a:solidFill>
              </a:rPr>
              <a:t>...copy the scenario here</a:t>
            </a:r>
            <a:endParaRPr 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52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o-RO" sz="3200"/>
              <a:t>Question (I1</a:t>
            </a:r>
            <a:r>
              <a:rPr lang="ro-RO" sz="3200"/>
              <a:t>): </a:t>
            </a:r>
            <a:r>
              <a:rPr lang="ro-RO" sz="3200"/>
              <a:t>BMI one year after surgery (BMI_final) in obese patients with type 2 diabetes mellitus (T2DM) treated with sleeve gastrectomy (GM</a:t>
            </a:r>
            <a:r>
              <a:rPr lang="ro-RO" sz="3200"/>
              <a:t>) </a:t>
            </a:r>
            <a:r>
              <a:rPr lang="en-US" sz="3200" smtClean="0"/>
              <a:t>is </a:t>
            </a:r>
            <a:r>
              <a:rPr lang="en-US" sz="3200" b="1" smtClean="0">
                <a:solidFill>
                  <a:srgbClr val="C00000"/>
                </a:solidFill>
              </a:rPr>
              <a:t>.....(complete here the conclusion)</a:t>
            </a:r>
            <a:endParaRPr lang="en-US" sz="3200" b="1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C00000"/>
                </a:solidFill>
              </a:rPr>
              <a:t>...copy here the table with the indicators</a:t>
            </a:r>
            <a:endParaRPr 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95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o-RO" sz="3200"/>
              <a:t>Question (I2</a:t>
            </a:r>
            <a:r>
              <a:rPr lang="ro-RO" sz="3200"/>
              <a:t>): </a:t>
            </a:r>
            <a:r>
              <a:rPr lang="en-US" sz="3200" smtClean="0"/>
              <a:t>BMI one year after surgery in obese patients with T2DM treated with Magenstrasse &amp; Mill gastroplasty (MM) is </a:t>
            </a:r>
            <a:r>
              <a:rPr lang="en-US" sz="3200" b="1" smtClean="0">
                <a:solidFill>
                  <a:srgbClr val="C00000"/>
                </a:solidFill>
              </a:rPr>
              <a:t>.....(complete here the conclusion)</a:t>
            </a:r>
            <a:endParaRPr lang="en-US" sz="320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C00000"/>
                </a:solidFill>
              </a:rPr>
              <a:t>...copy here the table with the indicators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1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Question (</a:t>
            </a:r>
            <a:r>
              <a:rPr lang="ro-RO"/>
              <a:t>I3</a:t>
            </a:r>
            <a:r>
              <a:rPr lang="ro-RO" smtClean="0"/>
              <a:t>):</a:t>
            </a:r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4345938"/>
              </p:ext>
            </p:extLst>
          </p:nvPr>
        </p:nvGraphicFramePr>
        <p:xfrm>
          <a:off x="584791" y="1531089"/>
          <a:ext cx="10940902" cy="4593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94017">
                  <a:extLst>
                    <a:ext uri="{9D8B030D-6E8A-4147-A177-3AD203B41FA5}">
                      <a16:colId xmlns:a16="http://schemas.microsoft.com/office/drawing/2014/main" val="2323134313"/>
                    </a:ext>
                  </a:extLst>
                </a:gridCol>
                <a:gridCol w="7346885">
                  <a:extLst>
                    <a:ext uri="{9D8B030D-6E8A-4147-A177-3AD203B41FA5}">
                      <a16:colId xmlns:a16="http://schemas.microsoft.com/office/drawing/2014/main" val="3805539729"/>
                    </a:ext>
                  </a:extLst>
                </a:gridCol>
              </a:tblGrid>
              <a:tr h="68776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3200" u="none" strike="noStrike">
                          <a:effectLst/>
                        </a:rPr>
                        <a:t>Hyphotesis formulation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15240" marB="152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911761"/>
                  </a:ext>
                </a:extLst>
              </a:tr>
              <a:tr h="20632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Null </a:t>
                      </a:r>
                      <a:r>
                        <a:rPr lang="en-US" sz="2400" b="1" u="none" strike="noStrike">
                          <a:effectLst/>
                        </a:rPr>
                        <a:t>hyphotesis </a:t>
                      </a:r>
                      <a:r>
                        <a:rPr lang="en-US" sz="2400" u="none" strike="noStrike">
                          <a:effectLst/>
                        </a:rPr>
                        <a:t>(H0)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null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1148632"/>
                  </a:ext>
                </a:extLst>
              </a:tr>
              <a:tr h="18422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Alternative </a:t>
                      </a:r>
                      <a:r>
                        <a:rPr lang="en-US" sz="2400" b="1" u="none" strike="noStrike">
                          <a:effectLst/>
                        </a:rPr>
                        <a:t>hyphotesis</a:t>
                      </a:r>
                      <a:r>
                        <a:rPr lang="en-US" sz="2400" u="none" strike="noStrike">
                          <a:effectLst/>
                        </a:rPr>
                        <a:t> (H1)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alternative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8139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146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Question (I3):</a:t>
            </a:r>
            <a:r>
              <a:rPr lang="en-US"/>
              <a:t> </a:t>
            </a:r>
            <a:r>
              <a:rPr lang="en-US" smtClean="0">
                <a:solidFill>
                  <a:srgbClr val="C00000"/>
                </a:solidFill>
              </a:rPr>
              <a:t>...write the name of the test</a:t>
            </a:r>
            <a:endParaRPr lang="en-US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C00000"/>
                </a:solidFill>
              </a:rPr>
              <a:t>...copy the results here</a:t>
            </a:r>
            <a:endParaRPr 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63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Question (I3):</a:t>
            </a:r>
            <a:r>
              <a:rPr lang="en-US" smtClean="0"/>
              <a:t> Conclusion</a:t>
            </a:r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903808"/>
              </p:ext>
            </p:extLst>
          </p:nvPr>
        </p:nvGraphicFramePr>
        <p:xfrm>
          <a:off x="637032" y="1491710"/>
          <a:ext cx="10515600" cy="49758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61532">
                  <a:extLst>
                    <a:ext uri="{9D8B030D-6E8A-4147-A177-3AD203B41FA5}">
                      <a16:colId xmlns:a16="http://schemas.microsoft.com/office/drawing/2014/main" val="3218597822"/>
                    </a:ext>
                  </a:extLst>
                </a:gridCol>
                <a:gridCol w="6854068">
                  <a:extLst>
                    <a:ext uri="{9D8B030D-6E8A-4147-A177-3AD203B41FA5}">
                      <a16:colId xmlns:a16="http://schemas.microsoft.com/office/drawing/2014/main" val="3448628144"/>
                    </a:ext>
                  </a:extLst>
                </a:gridCol>
              </a:tblGrid>
              <a:tr h="666274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Results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337402"/>
                  </a:ext>
                </a:extLst>
              </a:tr>
              <a:tr h="56985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p-value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rgbClr val="C00000"/>
                          </a:solidFill>
                          <a:effectLst/>
                        </a:rPr>
                        <a:t>...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717079"/>
                  </a:ext>
                </a:extLst>
              </a:tr>
              <a:tr h="564004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Interpretations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4188618"/>
                  </a:ext>
                </a:extLst>
              </a:tr>
              <a:tr h="20869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Test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decision based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on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p-value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... write the p-value</a:t>
                      </a:r>
                      <a:r>
                        <a:rPr lang="en-US" sz="2400" b="0" baseline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interpretation and the conclusion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8182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071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Question </a:t>
            </a:r>
            <a:r>
              <a:rPr lang="ro-RO"/>
              <a:t>(</a:t>
            </a:r>
            <a:r>
              <a:rPr lang="ro-RO" smtClean="0"/>
              <a:t>I</a:t>
            </a:r>
            <a:r>
              <a:rPr lang="en-US" smtClean="0"/>
              <a:t>4</a:t>
            </a:r>
            <a:r>
              <a:rPr lang="ro-RO" smtClean="0"/>
              <a:t>):</a:t>
            </a:r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1503001"/>
              </p:ext>
            </p:extLst>
          </p:nvPr>
        </p:nvGraphicFramePr>
        <p:xfrm>
          <a:off x="625549" y="1403073"/>
          <a:ext cx="10940901" cy="53102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25627">
                  <a:extLst>
                    <a:ext uri="{9D8B030D-6E8A-4147-A177-3AD203B41FA5}">
                      <a16:colId xmlns:a16="http://schemas.microsoft.com/office/drawing/2014/main" val="1642775352"/>
                    </a:ext>
                  </a:extLst>
                </a:gridCol>
                <a:gridCol w="3485037">
                  <a:extLst>
                    <a:ext uri="{9D8B030D-6E8A-4147-A177-3AD203B41FA5}">
                      <a16:colId xmlns:a16="http://schemas.microsoft.com/office/drawing/2014/main" val="2323134313"/>
                    </a:ext>
                  </a:extLst>
                </a:gridCol>
                <a:gridCol w="5530237">
                  <a:extLst>
                    <a:ext uri="{9D8B030D-6E8A-4147-A177-3AD203B41FA5}">
                      <a16:colId xmlns:a16="http://schemas.microsoft.com/office/drawing/2014/main" val="3805539729"/>
                    </a:ext>
                  </a:extLst>
                </a:gridCol>
              </a:tblGrid>
              <a:tr h="434235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US" sz="3200" u="none" strike="noStrike">
                          <a:effectLst/>
                        </a:rPr>
                        <a:t>Hyphotesis formulation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15240" marB="152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15240" marB="152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911761"/>
                  </a:ext>
                </a:extLst>
              </a:tr>
              <a:tr h="1302705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b="0" i="0" u="none" strike="noStrike" smtClean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GM </a:t>
                      </a:r>
                    </a:p>
                    <a:p>
                      <a:pPr algn="l" fontAlgn="ctr"/>
                      <a:r>
                        <a:rPr lang="en-US" sz="2400" b="0" i="0" u="none" strike="noStrike" smtClean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BMI_initial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Null </a:t>
                      </a:r>
                      <a:r>
                        <a:rPr lang="en-US" sz="2400" b="1" u="none" strike="noStrike">
                          <a:effectLst/>
                        </a:rPr>
                        <a:t>hyphotesis </a:t>
                      </a:r>
                      <a:r>
                        <a:rPr lang="en-US" sz="2400" u="none" strike="noStrike">
                          <a:effectLst/>
                        </a:rPr>
                        <a:t>(H0)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BMI_initial follow a normal distribution in patients treated with GM.</a:t>
                      </a:r>
                      <a:endParaRPr lang="en-US" sz="240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1148632"/>
                  </a:ext>
                </a:extLst>
              </a:tr>
              <a:tr h="1163129">
                <a:tc vMerge="1">
                  <a:txBody>
                    <a:bodyPr/>
                    <a:lstStyle/>
                    <a:p>
                      <a:pPr algn="l" fontAlgn="ctr"/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Alternative </a:t>
                      </a:r>
                      <a:r>
                        <a:rPr lang="en-US" sz="2400" b="1" u="none" strike="noStrike">
                          <a:effectLst/>
                        </a:rPr>
                        <a:t>hyphotesis</a:t>
                      </a:r>
                      <a:r>
                        <a:rPr lang="en-US" sz="2400" u="none" strike="noStrike">
                          <a:effectLst/>
                        </a:rPr>
                        <a:t> (H1)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BMI_initial </a:t>
                      </a:r>
                      <a:r>
                        <a:rPr lang="ro-RO" sz="24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 NOT follow a normal distribution in patients treated with GM.</a:t>
                      </a:r>
                      <a:endParaRPr lang="en-US" sz="240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8139185"/>
                  </a:ext>
                </a:extLst>
              </a:tr>
              <a:tr h="116312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b="0" i="0" u="none" strike="noStrike" smtClean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GM </a:t>
                      </a:r>
                    </a:p>
                    <a:p>
                      <a:pPr algn="l" fontAlgn="ctr"/>
                      <a:r>
                        <a:rPr lang="en-US" sz="2400" b="0" i="0" u="none" strike="noStrike" smtClean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BMI_final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Null </a:t>
                      </a:r>
                      <a:r>
                        <a:rPr lang="en-US" sz="2400" b="1" u="none" strike="noStrike">
                          <a:effectLst/>
                        </a:rPr>
                        <a:t>hyphotesis </a:t>
                      </a:r>
                      <a:r>
                        <a:rPr lang="en-US" sz="2400" u="none" strike="noStrike">
                          <a:effectLst/>
                        </a:rPr>
                        <a:t>(H0)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null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8507421"/>
                  </a:ext>
                </a:extLst>
              </a:tr>
              <a:tr h="1163129">
                <a:tc vMerge="1">
                  <a:txBody>
                    <a:bodyPr/>
                    <a:lstStyle/>
                    <a:p>
                      <a:pPr algn="l" fontAlgn="ctr"/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Alternative </a:t>
                      </a:r>
                      <a:r>
                        <a:rPr lang="en-US" sz="2400" b="1" u="none" strike="noStrike">
                          <a:effectLst/>
                        </a:rPr>
                        <a:t>hyphotesis</a:t>
                      </a:r>
                      <a:r>
                        <a:rPr lang="en-US" sz="2400" u="none" strike="noStrike">
                          <a:effectLst/>
                        </a:rPr>
                        <a:t> (H1)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alternative hyphotesis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H1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0588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120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48" y="500062"/>
            <a:ext cx="11113008" cy="1325563"/>
          </a:xfrm>
        </p:spPr>
        <p:txBody>
          <a:bodyPr>
            <a:noAutofit/>
          </a:bodyPr>
          <a:lstStyle/>
          <a:p>
            <a:r>
              <a:rPr lang="en-US" sz="2400" smtClean="0"/>
              <a:t>Question (I4): BMI _initial in patients treated with GM is </a:t>
            </a:r>
            <a:r>
              <a:rPr lang="en-US" sz="2400" smtClean="0">
                <a:solidFill>
                  <a:srgbClr val="C00000"/>
                </a:solidFill>
              </a:rPr>
              <a:t>normal distributed</a:t>
            </a:r>
            <a:br>
              <a:rPr lang="en-US" sz="2400" smtClean="0">
                <a:solidFill>
                  <a:srgbClr val="C00000"/>
                </a:solidFill>
              </a:rPr>
            </a:br>
            <a:r>
              <a:rPr lang="en-US" sz="2400" smtClean="0"/>
              <a:t>Question (I4): BMI _final in patients treated with </a:t>
            </a:r>
            <a:r>
              <a:rPr lang="en-US" sz="2400" smtClean="0"/>
              <a:t>GM is </a:t>
            </a:r>
            <a:r>
              <a:rPr lang="en-US" sz="2400" smtClean="0">
                <a:solidFill>
                  <a:srgbClr val="C00000"/>
                </a:solidFill>
              </a:rPr>
              <a:t>..... (complete here the conclusion)</a:t>
            </a:r>
            <a:endParaRPr lang="en-US" sz="2400">
              <a:solidFill>
                <a:srgbClr val="C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4225"/>
              </p:ext>
            </p:extLst>
          </p:nvPr>
        </p:nvGraphicFramePr>
        <p:xfrm>
          <a:off x="765048" y="1985487"/>
          <a:ext cx="10515600" cy="4607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61532">
                  <a:extLst>
                    <a:ext uri="{9D8B030D-6E8A-4147-A177-3AD203B41FA5}">
                      <a16:colId xmlns:a16="http://schemas.microsoft.com/office/drawing/2014/main" val="3218597822"/>
                    </a:ext>
                  </a:extLst>
                </a:gridCol>
                <a:gridCol w="428884">
                  <a:extLst>
                    <a:ext uri="{9D8B030D-6E8A-4147-A177-3AD203B41FA5}">
                      <a16:colId xmlns:a16="http://schemas.microsoft.com/office/drawing/2014/main" val="3448628144"/>
                    </a:ext>
                  </a:extLst>
                </a:gridCol>
                <a:gridCol w="6425184">
                  <a:extLst>
                    <a:ext uri="{9D8B030D-6E8A-4147-A177-3AD203B41FA5}">
                      <a16:colId xmlns:a16="http://schemas.microsoft.com/office/drawing/2014/main" val="463553513"/>
                    </a:ext>
                  </a:extLst>
                </a:gridCol>
              </a:tblGrid>
              <a:tr h="541388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Shapiro-Wilk p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</a:rPr>
                        <a:t>BMI _initial 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800" b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smtClean="0">
                          <a:solidFill>
                            <a:srgbClr val="C00000"/>
                          </a:solidFill>
                        </a:rPr>
                        <a:t>0.587</a:t>
                      </a:r>
                      <a:endParaRPr lang="en-US" sz="2800" b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8337402"/>
                  </a:ext>
                </a:extLst>
              </a:tr>
              <a:tr h="463039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Shapiro-Wilk p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</a:rPr>
                        <a:t>BMI _final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rgbClr val="C00000"/>
                          </a:solidFill>
                          <a:effectLst/>
                        </a:rPr>
                        <a:t>...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717079"/>
                  </a:ext>
                </a:extLst>
              </a:tr>
              <a:tr h="458287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Interpretations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4188618"/>
                  </a:ext>
                </a:extLst>
              </a:tr>
              <a:tr h="14488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Test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decision based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on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p-value for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</a:rPr>
                        <a:t>BMI _initial </a:t>
                      </a:r>
                      <a:endParaRPr lang="en-US" sz="2800" b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p=0.587 &gt; 0.05, we fail to reject H0, we do not have enough evidence to say that BMI_initial do not have a normal distribution in patients treated with GM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8182825"/>
                  </a:ext>
                </a:extLst>
              </a:tr>
              <a:tr h="169576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Test decision based on p-value for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</a:rPr>
                        <a:t>BMI _final </a:t>
                      </a:r>
                      <a:endParaRPr lang="en-US" sz="2800" b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... write the p-value</a:t>
                      </a:r>
                      <a:r>
                        <a:rPr lang="en-US" sz="2400" b="0" baseline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interpretation and the conclusion</a:t>
                      </a:r>
                      <a:endParaRPr lang="en-US" sz="2400" b="0" smtClean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8132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057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Question </a:t>
            </a:r>
            <a:r>
              <a:rPr lang="ro-RO"/>
              <a:t>(</a:t>
            </a:r>
            <a:r>
              <a:rPr lang="ro-RO" smtClean="0"/>
              <a:t>I</a:t>
            </a:r>
            <a:r>
              <a:rPr lang="en-US" smtClean="0"/>
              <a:t>5</a:t>
            </a:r>
            <a:r>
              <a:rPr lang="ro-RO" smtClean="0"/>
              <a:t>):</a:t>
            </a:r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84791" y="1531089"/>
          <a:ext cx="10940902" cy="4593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94017">
                  <a:extLst>
                    <a:ext uri="{9D8B030D-6E8A-4147-A177-3AD203B41FA5}">
                      <a16:colId xmlns:a16="http://schemas.microsoft.com/office/drawing/2014/main" val="2323134313"/>
                    </a:ext>
                  </a:extLst>
                </a:gridCol>
                <a:gridCol w="7346885">
                  <a:extLst>
                    <a:ext uri="{9D8B030D-6E8A-4147-A177-3AD203B41FA5}">
                      <a16:colId xmlns:a16="http://schemas.microsoft.com/office/drawing/2014/main" val="3805539729"/>
                    </a:ext>
                  </a:extLst>
                </a:gridCol>
              </a:tblGrid>
              <a:tr h="68776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3200" u="none" strike="noStrike">
                          <a:effectLst/>
                        </a:rPr>
                        <a:t>Hyphotesis formulation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15240" marB="152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911761"/>
                  </a:ext>
                </a:extLst>
              </a:tr>
              <a:tr h="20632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Null </a:t>
                      </a:r>
                      <a:r>
                        <a:rPr lang="en-US" sz="2400" b="1" u="none" strike="noStrike">
                          <a:effectLst/>
                        </a:rPr>
                        <a:t>hyphotesis </a:t>
                      </a:r>
                      <a:r>
                        <a:rPr lang="en-US" sz="2400" u="none" strike="noStrike">
                          <a:effectLst/>
                        </a:rPr>
                        <a:t>(H0)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null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1148632"/>
                  </a:ext>
                </a:extLst>
              </a:tr>
              <a:tr h="18422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Alternative </a:t>
                      </a:r>
                      <a:r>
                        <a:rPr lang="en-US" sz="2400" b="1" u="none" strike="noStrike">
                          <a:effectLst/>
                        </a:rPr>
                        <a:t>hyphotesis</a:t>
                      </a:r>
                      <a:r>
                        <a:rPr lang="en-US" sz="2400" u="none" strike="noStrike">
                          <a:effectLst/>
                        </a:rPr>
                        <a:t> (H1)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alternative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8139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644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Question (I</a:t>
            </a:r>
            <a:r>
              <a:rPr lang="en-US" smtClean="0"/>
              <a:t>5</a:t>
            </a:r>
            <a:r>
              <a:rPr lang="ro-RO" smtClean="0"/>
              <a:t>):</a:t>
            </a:r>
            <a:r>
              <a:rPr lang="en-US" smtClean="0"/>
              <a:t> </a:t>
            </a:r>
            <a:r>
              <a:rPr lang="en-US" smtClean="0">
                <a:solidFill>
                  <a:srgbClr val="C00000"/>
                </a:solidFill>
              </a:rPr>
              <a:t>...write the name of the test</a:t>
            </a:r>
            <a:endParaRPr lang="en-US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C00000"/>
                </a:solidFill>
              </a:rPr>
              <a:t>...copy the results here</a:t>
            </a:r>
            <a:endParaRPr 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02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Question (I</a:t>
            </a:r>
            <a:r>
              <a:rPr lang="en-US" smtClean="0"/>
              <a:t>5</a:t>
            </a:r>
            <a:r>
              <a:rPr lang="ro-RO" smtClean="0"/>
              <a:t>):</a:t>
            </a:r>
            <a:r>
              <a:rPr lang="en-US" smtClean="0"/>
              <a:t> Conclusion</a:t>
            </a:r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37032" y="1491710"/>
          <a:ext cx="10515600" cy="49960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61532">
                  <a:extLst>
                    <a:ext uri="{9D8B030D-6E8A-4147-A177-3AD203B41FA5}">
                      <a16:colId xmlns:a16="http://schemas.microsoft.com/office/drawing/2014/main" val="3218597822"/>
                    </a:ext>
                  </a:extLst>
                </a:gridCol>
                <a:gridCol w="6854068">
                  <a:extLst>
                    <a:ext uri="{9D8B030D-6E8A-4147-A177-3AD203B41FA5}">
                      <a16:colId xmlns:a16="http://schemas.microsoft.com/office/drawing/2014/main" val="3448628144"/>
                    </a:ext>
                  </a:extLst>
                </a:gridCol>
              </a:tblGrid>
              <a:tr h="666274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Results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337402"/>
                  </a:ext>
                </a:extLst>
              </a:tr>
              <a:tr h="56985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p-value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rgbClr val="C00000"/>
                          </a:solidFill>
                          <a:effectLst/>
                        </a:rPr>
                        <a:t>...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717079"/>
                  </a:ext>
                </a:extLst>
              </a:tr>
              <a:tr h="564004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Interpretations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4188618"/>
                  </a:ext>
                </a:extLst>
              </a:tr>
              <a:tr h="20869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Test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decision based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on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p-value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... write the p-value</a:t>
                      </a:r>
                      <a:r>
                        <a:rPr lang="en-US" sz="2400" b="0" baseline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interpretation and the conclusion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8182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101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Question </a:t>
            </a:r>
            <a:r>
              <a:rPr lang="ro-RO"/>
              <a:t>(</a:t>
            </a:r>
            <a:r>
              <a:rPr lang="ro-RO" smtClean="0"/>
              <a:t>I</a:t>
            </a:r>
            <a:r>
              <a:rPr lang="en-US" smtClean="0"/>
              <a:t>6</a:t>
            </a:r>
            <a:r>
              <a:rPr lang="ro-RO" smtClean="0"/>
              <a:t>)</a:t>
            </a:r>
            <a:r>
              <a:rPr lang="en-US" smtClean="0"/>
              <a:t> and (I7)</a:t>
            </a:r>
            <a:r>
              <a:rPr lang="ro-RO" smtClean="0"/>
              <a:t>:</a:t>
            </a:r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2820519"/>
              </p:ext>
            </p:extLst>
          </p:nvPr>
        </p:nvGraphicFramePr>
        <p:xfrm>
          <a:off x="625549" y="1403073"/>
          <a:ext cx="10940901" cy="53102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8931">
                  <a:extLst>
                    <a:ext uri="{9D8B030D-6E8A-4147-A177-3AD203B41FA5}">
                      <a16:colId xmlns:a16="http://schemas.microsoft.com/office/drawing/2014/main" val="1642775352"/>
                    </a:ext>
                  </a:extLst>
                </a:gridCol>
                <a:gridCol w="4481733">
                  <a:extLst>
                    <a:ext uri="{9D8B030D-6E8A-4147-A177-3AD203B41FA5}">
                      <a16:colId xmlns:a16="http://schemas.microsoft.com/office/drawing/2014/main" val="2323134313"/>
                    </a:ext>
                  </a:extLst>
                </a:gridCol>
                <a:gridCol w="5530237">
                  <a:extLst>
                    <a:ext uri="{9D8B030D-6E8A-4147-A177-3AD203B41FA5}">
                      <a16:colId xmlns:a16="http://schemas.microsoft.com/office/drawing/2014/main" val="3805539729"/>
                    </a:ext>
                  </a:extLst>
                </a:gridCol>
              </a:tblGrid>
              <a:tr h="434235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US" sz="3200" u="none" strike="noStrike">
                          <a:effectLst/>
                        </a:rPr>
                        <a:t>Hyphotesis formulation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15240" marB="152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15240" marB="152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911761"/>
                  </a:ext>
                </a:extLst>
              </a:tr>
              <a:tr h="1302705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b="0" i="0" u="none" strike="noStrike" smtClean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GM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Null </a:t>
                      </a:r>
                      <a:r>
                        <a:rPr lang="en-US" sz="2400" b="1" u="none" strike="noStrike">
                          <a:effectLst/>
                        </a:rPr>
                        <a:t>hyphotesis </a:t>
                      </a:r>
                      <a:r>
                        <a:rPr lang="en-US" sz="2400" u="none" strike="noStrike">
                          <a:effectLst/>
                        </a:rPr>
                        <a:t>(H0)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null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1148632"/>
                  </a:ext>
                </a:extLst>
              </a:tr>
              <a:tr h="1163129">
                <a:tc vMerge="1">
                  <a:txBody>
                    <a:bodyPr/>
                    <a:lstStyle/>
                    <a:p>
                      <a:pPr algn="l" fontAlgn="ctr"/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Alternative </a:t>
                      </a:r>
                      <a:r>
                        <a:rPr lang="en-US" sz="2400" b="1" u="none" strike="noStrike">
                          <a:effectLst/>
                        </a:rPr>
                        <a:t>hyphotesis</a:t>
                      </a:r>
                      <a:r>
                        <a:rPr lang="en-US" sz="2400" u="none" strike="noStrike">
                          <a:effectLst/>
                        </a:rPr>
                        <a:t> (H1)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alternative hyphotesis H1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8139185"/>
                  </a:ext>
                </a:extLst>
              </a:tr>
              <a:tr h="116312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b="0" i="0" u="none" strike="noStrike" smtClean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MM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Null </a:t>
                      </a:r>
                      <a:r>
                        <a:rPr lang="en-US" sz="2400" b="1" u="none" strike="noStrike">
                          <a:effectLst/>
                        </a:rPr>
                        <a:t>hyphotesis </a:t>
                      </a:r>
                      <a:r>
                        <a:rPr lang="en-US" sz="2400" u="none" strike="noStrike">
                          <a:effectLst/>
                        </a:rPr>
                        <a:t>(H0)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null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8507421"/>
                  </a:ext>
                </a:extLst>
              </a:tr>
              <a:tr h="1163129">
                <a:tc vMerge="1">
                  <a:txBody>
                    <a:bodyPr/>
                    <a:lstStyle/>
                    <a:p>
                      <a:pPr algn="l" fontAlgn="ctr"/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Alternative </a:t>
                      </a:r>
                      <a:r>
                        <a:rPr lang="en-US" sz="2400" b="1" u="none" strike="noStrike">
                          <a:effectLst/>
                        </a:rPr>
                        <a:t>hyphotesis</a:t>
                      </a:r>
                      <a:r>
                        <a:rPr lang="en-US" sz="2400" u="none" strike="noStrike">
                          <a:effectLst/>
                        </a:rPr>
                        <a:t> (H1)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alternative hyphotesis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H1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0588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857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48" y="500062"/>
            <a:ext cx="11113008" cy="1325563"/>
          </a:xfrm>
        </p:spPr>
        <p:txBody>
          <a:bodyPr>
            <a:noAutofit/>
          </a:bodyPr>
          <a:lstStyle/>
          <a:p>
            <a:r>
              <a:rPr lang="en-US" sz="2400" smtClean="0"/>
              <a:t>Question (I6): TG _final in patients treated with GM is </a:t>
            </a:r>
            <a:r>
              <a:rPr lang="en-US" sz="2400" smtClean="0">
                <a:solidFill>
                  <a:srgbClr val="C00000"/>
                </a:solidFill>
              </a:rPr>
              <a:t>normal distributed</a:t>
            </a:r>
            <a:br>
              <a:rPr lang="en-US" sz="2400" smtClean="0">
                <a:solidFill>
                  <a:srgbClr val="C00000"/>
                </a:solidFill>
              </a:rPr>
            </a:br>
            <a:r>
              <a:rPr lang="en-US" sz="2400" smtClean="0"/>
              <a:t>Question (I7): TG _final in patients treated with </a:t>
            </a:r>
            <a:r>
              <a:rPr lang="en-US" sz="2400" smtClean="0"/>
              <a:t>MM is </a:t>
            </a:r>
            <a:r>
              <a:rPr lang="en-US" sz="2400" smtClean="0">
                <a:solidFill>
                  <a:srgbClr val="C00000"/>
                </a:solidFill>
              </a:rPr>
              <a:t>..... (complete here the conclusion)</a:t>
            </a:r>
            <a:endParaRPr lang="en-US" sz="2400">
              <a:solidFill>
                <a:srgbClr val="C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148246"/>
              </p:ext>
            </p:extLst>
          </p:nvPr>
        </p:nvGraphicFramePr>
        <p:xfrm>
          <a:off x="765048" y="1985487"/>
          <a:ext cx="10515600" cy="4607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61532">
                  <a:extLst>
                    <a:ext uri="{9D8B030D-6E8A-4147-A177-3AD203B41FA5}">
                      <a16:colId xmlns:a16="http://schemas.microsoft.com/office/drawing/2014/main" val="3218597822"/>
                    </a:ext>
                  </a:extLst>
                </a:gridCol>
                <a:gridCol w="6854068">
                  <a:extLst>
                    <a:ext uri="{9D8B030D-6E8A-4147-A177-3AD203B41FA5}">
                      <a16:colId xmlns:a16="http://schemas.microsoft.com/office/drawing/2014/main" val="3448628144"/>
                    </a:ext>
                  </a:extLst>
                </a:gridCol>
              </a:tblGrid>
              <a:tr h="54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Shapiro-Wilk p GM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smtClean="0">
                          <a:solidFill>
                            <a:srgbClr val="C00000"/>
                          </a:solidFill>
                        </a:rPr>
                        <a:t>0.483</a:t>
                      </a:r>
                      <a:endParaRPr lang="en-US" sz="2800" b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8337402"/>
                  </a:ext>
                </a:extLst>
              </a:tr>
              <a:tr h="4630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Shapiro-Wilk p MM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rgbClr val="C00000"/>
                          </a:solidFill>
                          <a:effectLst/>
                        </a:rPr>
                        <a:t>...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717079"/>
                  </a:ext>
                </a:extLst>
              </a:tr>
              <a:tr h="458287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Interpretations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4188618"/>
                  </a:ext>
                </a:extLst>
              </a:tr>
              <a:tr h="14488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Test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decision based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on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p-value for GM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p=0.483 &gt; 0.05, we fail to reject H0, we do not have enough evidence to say that the data do not have a normal distribution in patients treated with GM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8182825"/>
                  </a:ext>
                </a:extLst>
              </a:tr>
              <a:tr h="169576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Test decision based on p-value for MM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A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... write the p-value</a:t>
                      </a:r>
                      <a:r>
                        <a:rPr lang="en-US" sz="2400" b="0" baseline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interpretation and the conclusion</a:t>
                      </a:r>
                      <a:endParaRPr lang="en-US" sz="2400" b="0" smtClean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8132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531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Question </a:t>
            </a:r>
            <a:r>
              <a:rPr lang="ro-RO"/>
              <a:t>(</a:t>
            </a:r>
            <a:r>
              <a:rPr lang="ro-RO" smtClean="0"/>
              <a:t>I</a:t>
            </a:r>
            <a:r>
              <a:rPr lang="en-US" smtClean="0"/>
              <a:t>6</a:t>
            </a:r>
            <a:r>
              <a:rPr lang="ro-RO" smtClean="0"/>
              <a:t>):</a:t>
            </a:r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3348517"/>
              </p:ext>
            </p:extLst>
          </p:nvPr>
        </p:nvGraphicFramePr>
        <p:xfrm>
          <a:off x="584791" y="1531089"/>
          <a:ext cx="10940902" cy="4593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94017">
                  <a:extLst>
                    <a:ext uri="{9D8B030D-6E8A-4147-A177-3AD203B41FA5}">
                      <a16:colId xmlns:a16="http://schemas.microsoft.com/office/drawing/2014/main" val="2323134313"/>
                    </a:ext>
                  </a:extLst>
                </a:gridCol>
                <a:gridCol w="7346885">
                  <a:extLst>
                    <a:ext uri="{9D8B030D-6E8A-4147-A177-3AD203B41FA5}">
                      <a16:colId xmlns:a16="http://schemas.microsoft.com/office/drawing/2014/main" val="3805539729"/>
                    </a:ext>
                  </a:extLst>
                </a:gridCol>
              </a:tblGrid>
              <a:tr h="68776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3200" u="none" strike="noStrike">
                          <a:effectLst/>
                        </a:rPr>
                        <a:t>Hyphotesis </a:t>
                      </a:r>
                      <a:r>
                        <a:rPr lang="en-US" sz="3200" u="none" strike="noStrike" smtClean="0">
                          <a:effectLst/>
                        </a:rPr>
                        <a:t>formulation for Levene test for variances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15240" marB="152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CB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911761"/>
                  </a:ext>
                </a:extLst>
              </a:tr>
              <a:tr h="20632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Null </a:t>
                      </a:r>
                      <a:r>
                        <a:rPr lang="en-US" sz="2400" b="1" u="none" strike="noStrike">
                          <a:effectLst/>
                        </a:rPr>
                        <a:t>hyphotesis </a:t>
                      </a:r>
                      <a:r>
                        <a:rPr lang="en-US" sz="2400" u="none" strike="noStrike">
                          <a:effectLst/>
                        </a:rPr>
                        <a:t>(H0)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CBA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is no </a:t>
                      </a:r>
                      <a:r>
                        <a:rPr lang="ro-RO" sz="2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statistically significant difference between the TG </a:t>
                      </a:r>
                      <a:r>
                        <a:rPr lang="ro-RO" sz="2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variances</a:t>
                      </a:r>
                      <a:r>
                        <a:rPr lang="ro-RO" sz="2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one year after surgery in obese T2DM patients treated with GM and those treated with MM</a:t>
                      </a:r>
                      <a:endParaRPr lang="en-US" sz="28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1148632"/>
                  </a:ext>
                </a:extLst>
              </a:tr>
              <a:tr h="18422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Alternative </a:t>
                      </a:r>
                      <a:r>
                        <a:rPr lang="en-US" sz="2400" b="1" u="none" strike="noStrike">
                          <a:effectLst/>
                        </a:rPr>
                        <a:t>hyphotesis</a:t>
                      </a:r>
                      <a:r>
                        <a:rPr lang="en-US" sz="2400" u="none" strike="noStrike">
                          <a:effectLst/>
                        </a:rPr>
                        <a:t> (H1)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CBA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alternative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8139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942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Question (I</a:t>
            </a:r>
            <a:r>
              <a:rPr lang="en-US" smtClean="0"/>
              <a:t>6</a:t>
            </a:r>
            <a:r>
              <a:rPr lang="ro-RO" smtClean="0"/>
              <a:t>):</a:t>
            </a:r>
            <a:r>
              <a:rPr lang="en-US" smtClean="0"/>
              <a:t> Conclusion</a:t>
            </a:r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998023"/>
              </p:ext>
            </p:extLst>
          </p:nvPr>
        </p:nvGraphicFramePr>
        <p:xfrm>
          <a:off x="637032" y="1491711"/>
          <a:ext cx="10515600" cy="51559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60448">
                  <a:extLst>
                    <a:ext uri="{9D8B030D-6E8A-4147-A177-3AD203B41FA5}">
                      <a16:colId xmlns:a16="http://schemas.microsoft.com/office/drawing/2014/main" val="3218597822"/>
                    </a:ext>
                  </a:extLst>
                </a:gridCol>
                <a:gridCol w="1601084">
                  <a:extLst>
                    <a:ext uri="{9D8B030D-6E8A-4147-A177-3AD203B41FA5}">
                      <a16:colId xmlns:a16="http://schemas.microsoft.com/office/drawing/2014/main" val="4027986382"/>
                    </a:ext>
                  </a:extLst>
                </a:gridCol>
                <a:gridCol w="6854068">
                  <a:extLst>
                    <a:ext uri="{9D8B030D-6E8A-4147-A177-3AD203B41FA5}">
                      <a16:colId xmlns:a16="http://schemas.microsoft.com/office/drawing/2014/main" val="3448628144"/>
                    </a:ext>
                  </a:extLst>
                </a:gridCol>
              </a:tblGrid>
              <a:tr h="5775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Test name</a:t>
                      </a:r>
                      <a:endParaRPr lang="en-US" sz="2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CB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2800" b="0" smtClean="0">
                          <a:solidFill>
                            <a:schemeClr val="tx1"/>
                          </a:solidFill>
                        </a:rPr>
                        <a:t>Levene</a:t>
                      </a:r>
                      <a:endParaRPr lang="en-US" sz="2800" b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745124"/>
                  </a:ext>
                </a:extLst>
              </a:tr>
              <a:tr h="577572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Results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CB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337402"/>
                  </a:ext>
                </a:extLst>
              </a:tr>
              <a:tr h="493987"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p-value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CB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rgbClr val="C00000"/>
                          </a:solidFill>
                          <a:effectLst/>
                        </a:rPr>
                        <a:t>...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717079"/>
                  </a:ext>
                </a:extLst>
              </a:tr>
              <a:tr h="488917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Interpretations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CB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4188618"/>
                  </a:ext>
                </a:extLst>
              </a:tr>
              <a:tr h="3017930"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Test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decision based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on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p-value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CB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... write the p-value</a:t>
                      </a:r>
                      <a:r>
                        <a:rPr lang="en-US" sz="2400" b="0" baseline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interpretation and the conclusion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8182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737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Question </a:t>
            </a:r>
            <a:r>
              <a:rPr lang="ro-RO"/>
              <a:t>(</a:t>
            </a:r>
            <a:r>
              <a:rPr lang="ro-RO" smtClean="0"/>
              <a:t>I</a:t>
            </a:r>
            <a:r>
              <a:rPr lang="en-US" smtClean="0"/>
              <a:t>7</a:t>
            </a:r>
            <a:r>
              <a:rPr lang="ro-RO" smtClean="0"/>
              <a:t>):</a:t>
            </a:r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84791" y="1531089"/>
          <a:ext cx="10940902" cy="4593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94017">
                  <a:extLst>
                    <a:ext uri="{9D8B030D-6E8A-4147-A177-3AD203B41FA5}">
                      <a16:colId xmlns:a16="http://schemas.microsoft.com/office/drawing/2014/main" val="2323134313"/>
                    </a:ext>
                  </a:extLst>
                </a:gridCol>
                <a:gridCol w="7346885">
                  <a:extLst>
                    <a:ext uri="{9D8B030D-6E8A-4147-A177-3AD203B41FA5}">
                      <a16:colId xmlns:a16="http://schemas.microsoft.com/office/drawing/2014/main" val="3805539729"/>
                    </a:ext>
                  </a:extLst>
                </a:gridCol>
              </a:tblGrid>
              <a:tr h="68776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3200" u="none" strike="noStrike">
                          <a:effectLst/>
                        </a:rPr>
                        <a:t>Hyphotesis formulation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15240" marB="152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911761"/>
                  </a:ext>
                </a:extLst>
              </a:tr>
              <a:tr h="20632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Null </a:t>
                      </a:r>
                      <a:r>
                        <a:rPr lang="en-US" sz="2400" b="1" u="none" strike="noStrike">
                          <a:effectLst/>
                        </a:rPr>
                        <a:t>hyphotesis </a:t>
                      </a:r>
                      <a:r>
                        <a:rPr lang="en-US" sz="2400" u="none" strike="noStrike">
                          <a:effectLst/>
                        </a:rPr>
                        <a:t>(H0)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null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1148632"/>
                  </a:ext>
                </a:extLst>
              </a:tr>
              <a:tr h="18422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u="none" strike="noStrike" smtClean="0">
                          <a:effectLst/>
                        </a:rPr>
                        <a:t>Alternative </a:t>
                      </a:r>
                      <a:r>
                        <a:rPr lang="en-US" sz="2400" b="1" u="none" strike="noStrike">
                          <a:effectLst/>
                        </a:rPr>
                        <a:t>hyphotesis</a:t>
                      </a:r>
                      <a:r>
                        <a:rPr lang="en-US" sz="2400" u="none" strike="noStrike">
                          <a:effectLst/>
                        </a:rPr>
                        <a:t> (H1)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...write the alternative hyphotesis H0</a:t>
                      </a:r>
                      <a:r>
                        <a:rPr lang="en-US" sz="2400" b="0" u="none" strike="noStrike" baseline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b="0" u="none" strike="noStrike" smtClean="0">
                          <a:solidFill>
                            <a:srgbClr val="C00000"/>
                          </a:solidFill>
                          <a:effectLst/>
                        </a:rPr>
                        <a:t>here</a:t>
                      </a:r>
                      <a:endParaRPr lang="en-US" sz="2400" b="0" i="0" u="none" strike="noStrike">
                        <a:solidFill>
                          <a:srgbClr val="C00000"/>
                        </a:solidFill>
                        <a:effectLst/>
                        <a:latin typeface="Aptos Narrow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8139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985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Question (I</a:t>
            </a:r>
            <a:r>
              <a:rPr lang="en-US" smtClean="0"/>
              <a:t>7</a:t>
            </a:r>
            <a:r>
              <a:rPr lang="ro-RO" smtClean="0"/>
              <a:t>):</a:t>
            </a:r>
            <a:r>
              <a:rPr lang="en-US" smtClean="0"/>
              <a:t> </a:t>
            </a:r>
            <a:r>
              <a:rPr lang="en-US" smtClean="0">
                <a:solidFill>
                  <a:srgbClr val="C00000"/>
                </a:solidFill>
              </a:rPr>
              <a:t>...write the name of the test</a:t>
            </a:r>
            <a:endParaRPr lang="en-US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C00000"/>
                </a:solidFill>
              </a:rPr>
              <a:t>...copy the results here</a:t>
            </a:r>
            <a:endParaRPr 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70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Question (I</a:t>
            </a:r>
            <a:r>
              <a:rPr lang="en-US" smtClean="0"/>
              <a:t>7</a:t>
            </a:r>
            <a:r>
              <a:rPr lang="ro-RO" smtClean="0"/>
              <a:t>):</a:t>
            </a:r>
            <a:r>
              <a:rPr lang="en-US" smtClean="0"/>
              <a:t> Conclusion</a:t>
            </a:r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37032" y="1491710"/>
          <a:ext cx="10515600" cy="49960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61532">
                  <a:extLst>
                    <a:ext uri="{9D8B030D-6E8A-4147-A177-3AD203B41FA5}">
                      <a16:colId xmlns:a16="http://schemas.microsoft.com/office/drawing/2014/main" val="3218597822"/>
                    </a:ext>
                  </a:extLst>
                </a:gridCol>
                <a:gridCol w="6854068">
                  <a:extLst>
                    <a:ext uri="{9D8B030D-6E8A-4147-A177-3AD203B41FA5}">
                      <a16:colId xmlns:a16="http://schemas.microsoft.com/office/drawing/2014/main" val="3448628144"/>
                    </a:ext>
                  </a:extLst>
                </a:gridCol>
              </a:tblGrid>
              <a:tr h="666274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Results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337402"/>
                  </a:ext>
                </a:extLst>
              </a:tr>
              <a:tr h="56985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p-value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rgbClr val="C00000"/>
                          </a:solidFill>
                          <a:effectLst/>
                        </a:rPr>
                        <a:t>...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717079"/>
                  </a:ext>
                </a:extLst>
              </a:tr>
              <a:tr h="564004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Interpretations</a:t>
                      </a:r>
                      <a:endParaRPr lang="en-US" sz="2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4188618"/>
                  </a:ext>
                </a:extLst>
              </a:tr>
              <a:tr h="20869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Test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decision based </a:t>
                      </a: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</a:rPr>
                        <a:t>on </a:t>
                      </a:r>
                      <a:r>
                        <a:rPr lang="en-US" sz="2800" b="0" smtClean="0">
                          <a:solidFill>
                            <a:schemeClr val="tx1"/>
                          </a:solidFill>
                          <a:effectLst/>
                        </a:rPr>
                        <a:t>p-value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b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FFE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... write the p-value</a:t>
                      </a:r>
                      <a:r>
                        <a:rPr lang="en-US" sz="2400" b="0" baseline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interpretation and the conclusion</a:t>
                      </a:r>
                      <a:endParaRPr lang="en-US" sz="2400" b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8182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20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38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1213</TotalTime>
  <Words>682</Words>
  <Application>Microsoft Office PowerPoint</Application>
  <PresentationFormat>Widescreen</PresentationFormat>
  <Paragraphs>123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Aptos Narrow</vt:lpstr>
      <vt:lpstr>Arial</vt:lpstr>
      <vt:lpstr>Calibri</vt:lpstr>
      <vt:lpstr>Calibri Light</vt:lpstr>
      <vt:lpstr>Office Theme</vt:lpstr>
      <vt:lpstr>Practical activity 9</vt:lpstr>
      <vt:lpstr>Scenario </vt:lpstr>
      <vt:lpstr>Question (I1): BMI one year after surgery (BMI_final) in obese patients with type 2 diabetes mellitus (T2DM) treated with sleeve gastrectomy (GM) is .....(complete here the conclusion)</vt:lpstr>
      <vt:lpstr>Question (I2): BMI one year after surgery in obese patients with T2DM treated with Magenstrasse &amp; Mill gastroplasty (MM) is .....(complete here the conclusion)</vt:lpstr>
      <vt:lpstr>Question (I3):</vt:lpstr>
      <vt:lpstr>Question (I3): ...write the name of the test</vt:lpstr>
      <vt:lpstr>Question (I3): Conclusion</vt:lpstr>
      <vt:lpstr>Question (I4):</vt:lpstr>
      <vt:lpstr>Question (I4): BMI _initial in patients treated with GM is normal distributed Question (I4): BMI _final in patients treated with GM is ..... (complete here the conclusion)</vt:lpstr>
      <vt:lpstr>Question (I5):</vt:lpstr>
      <vt:lpstr>Question (I5): ...write the name of the test</vt:lpstr>
      <vt:lpstr>Question (I5): Conclusion</vt:lpstr>
      <vt:lpstr>Question (I6) and (I7):</vt:lpstr>
      <vt:lpstr>Question (I6): TG _final in patients treated with GM is normal distributed Question (I7): TG _final in patients treated with MM is ..... (complete here the conclusion)</vt:lpstr>
      <vt:lpstr>Question (I6):</vt:lpstr>
      <vt:lpstr>Question (I6): Conclusion</vt:lpstr>
      <vt:lpstr>Question (I7):</vt:lpstr>
      <vt:lpstr>Question (I7): ...write the name of the test</vt:lpstr>
      <vt:lpstr>Question (I7): 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16</cp:revision>
  <dcterms:created xsi:type="dcterms:W3CDTF">2025-11-21T18:46:30Z</dcterms:created>
  <dcterms:modified xsi:type="dcterms:W3CDTF">2025-11-22T15:00:08Z</dcterms:modified>
</cp:coreProperties>
</file>